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58" r:id="rId3"/>
    <p:sldId id="259" r:id="rId4"/>
    <p:sldId id="257" r:id="rId5"/>
    <p:sldId id="268" r:id="rId6"/>
    <p:sldId id="291" r:id="rId7"/>
    <p:sldId id="292" r:id="rId8"/>
    <p:sldId id="283" r:id="rId9"/>
    <p:sldId id="289" r:id="rId10"/>
    <p:sldId id="267" r:id="rId11"/>
    <p:sldId id="290" r:id="rId12"/>
    <p:sldId id="284" r:id="rId13"/>
    <p:sldId id="285" r:id="rId14"/>
    <p:sldId id="286" r:id="rId15"/>
    <p:sldId id="287" r:id="rId16"/>
    <p:sldId id="288" r:id="rId17"/>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0B1"/>
    <a:srgbClr val="4960A1"/>
    <a:srgbClr val="3072BA"/>
    <a:srgbClr val="039BE7"/>
    <a:srgbClr val="9CBEBD"/>
    <a:srgbClr val="A36D75"/>
    <a:srgbClr val="A9A57C"/>
    <a:srgbClr val="7EA8B4"/>
    <a:srgbClr val="AB9974"/>
    <a:srgbClr val="47C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4" autoAdjust="0"/>
    <p:restoredTop sz="91184" autoAdjust="0"/>
  </p:normalViewPr>
  <p:slideViewPr>
    <p:cSldViewPr snapToGrid="0">
      <p:cViewPr varScale="1">
        <p:scale>
          <a:sx n="67" d="100"/>
          <a:sy n="67" d="100"/>
        </p:scale>
        <p:origin x="10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1EF031-2752-439E-9E72-8993DBEB40E1}" type="datetimeFigureOut">
              <a:rPr lang="el-GR" smtClean="0"/>
              <a:pPr/>
              <a:t>5/9/2018</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0E2DBF-0DAB-4E21-A5C7-2CAD955B0115}" type="slidenum">
              <a:rPr lang="el-GR" smtClean="0"/>
              <a:pPr/>
              <a:t>‹#›</a:t>
            </a:fld>
            <a:endParaRPr lang="el-GR"/>
          </a:p>
        </p:txBody>
      </p:sp>
    </p:spTree>
    <p:extLst>
      <p:ext uri="{BB962C8B-B14F-4D97-AF65-F5344CB8AC3E}">
        <p14:creationId xmlns:p14="http://schemas.microsoft.com/office/powerpoint/2010/main" val="1285284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89615-5283-4ED8-A1C8-BD4EA17902C0}" type="datetimeFigureOut">
              <a:rPr lang="en-GB" smtClean="0"/>
              <a:pPr/>
              <a:t>05/09/2018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748B2-7BBB-4B8D-9690-2A4E53DBCE9F}" type="slidenum">
              <a:rPr lang="en-GB" smtClean="0"/>
              <a:pPr/>
              <a:t>‹#›</a:t>
            </a:fld>
            <a:endParaRPr lang="en-GB"/>
          </a:p>
        </p:txBody>
      </p:sp>
    </p:spTree>
    <p:extLst>
      <p:ext uri="{BB962C8B-B14F-4D97-AF65-F5344CB8AC3E}">
        <p14:creationId xmlns:p14="http://schemas.microsoft.com/office/powerpoint/2010/main" val="28919490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EB748B2-7BBB-4B8D-9690-2A4E53DBCE9F}"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Answers might include things like: </a:t>
            </a:r>
          </a:p>
          <a:p>
            <a:r>
              <a:rPr lang="en-GB" dirty="0"/>
              <a:t>What the person looks like, whether they look happy or bored with your answers, if they seem interested in you, if they seem like the kind of people you would like to work with, how formal or informal they are, if they are making gestures to others, body</a:t>
            </a:r>
            <a:r>
              <a:rPr lang="en-GB" baseline="0" dirty="0"/>
              <a:t> language and gestures to give clues as to how well the interview is going.</a:t>
            </a:r>
          </a:p>
          <a:p>
            <a:endParaRPr lang="en-GB" baseline="0" dirty="0"/>
          </a:p>
          <a:p>
            <a:r>
              <a:rPr lang="en-GB" baseline="0" dirty="0"/>
              <a:t>Conclusion: When meeting face to face there is a lot of information you are giving to one another that is important. Being able to read body language can help give you clues as to what to do to make a more positive impression and can help build rapport.</a:t>
            </a:r>
            <a:endParaRPr lang="en-GB"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3</a:t>
            </a:fld>
            <a:endParaRPr lang="en-GB"/>
          </a:p>
        </p:txBody>
      </p:sp>
    </p:spTree>
    <p:extLst>
      <p:ext uri="{BB962C8B-B14F-4D97-AF65-F5344CB8AC3E}">
        <p14:creationId xmlns:p14="http://schemas.microsoft.com/office/powerpoint/2010/main" val="33371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every been standing a train</a:t>
            </a:r>
            <a:r>
              <a:rPr lang="en-GB" baseline="0" dirty="0"/>
              <a:t> station where you knew a train was about to coming rushing through and not stop and even though you see and hear it I in advance you still flinch when it passes through? You know it isn’t going to harm you and yet it can it can still feel terrifying. Have you ever wondered why?</a:t>
            </a:r>
          </a:p>
          <a:p>
            <a:r>
              <a:rPr lang="en-GB" baseline="0" dirty="0"/>
              <a:t>The truth lies behind the fact that we have 3 brains…</a:t>
            </a:r>
          </a:p>
          <a:p>
            <a:endParaRPr lang="en-GB"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4</a:t>
            </a:fld>
            <a:endParaRPr lang="en-GB"/>
          </a:p>
        </p:txBody>
      </p:sp>
    </p:spTree>
    <p:extLst>
      <p:ext uri="{BB962C8B-B14F-4D97-AF65-F5344CB8AC3E}">
        <p14:creationId xmlns:p14="http://schemas.microsoft.com/office/powerpoint/2010/main" val="2996801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EB748B2-7BBB-4B8D-9690-2A4E53DBCE9F}"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AF0533C8-A1E5-42AE-8F1B-F432F9824619}" type="datetime1">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E38CC27-B742-4E96-A6A1-002C303CD44E}" type="datetime1">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7CF61F2-7049-42FB-B36B-DF70433CAE91}" type="datetime1">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3384B04-9C89-4F36-8EA2-472A10160A96}" type="datetime1">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0B3DC11-A74C-4C9B-8F6C-17A07F22D86B}" type="datetime1">
              <a:rPr lang="en-US" smtClean="0"/>
              <a:pPr/>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EE901DF-625C-426B-8892-0E711402336D}" type="datetime1">
              <a:rPr lang="en-US" smtClean="0"/>
              <a:pPr/>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7BE0DF6-A305-49E7-845B-945A758CA664}" type="datetime1">
              <a:rPr lang="en-US" smtClean="0"/>
              <a:pPr/>
              <a:t>9/5/2018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75A1C71-83A8-4982-B920-E8165A64636E}" type="datetime1">
              <a:rPr lang="en-US" smtClean="0"/>
              <a:pPr/>
              <a:t>9/5/2018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2205E-329B-4D3E-8FE5-652233E395D0}" type="datetime1">
              <a:rPr lang="en-US" smtClean="0"/>
              <a:pPr/>
              <a:t>9/5/2018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2B4E509D-6D94-4902-8600-B8C9232CF6AB}" type="datetime1">
              <a:rPr lang="en-US" smtClean="0"/>
              <a:pPr/>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FDDCC886-4557-4D64-9216-F2A9F18C2157}" type="datetime1">
              <a:rPr lang="en-US" smtClean="0"/>
              <a:pPr/>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4699DCF-55C6-4B3C-B941-AF74D14FE4CF}" type="datetime1">
              <a:rPr lang="en-US" smtClean="0"/>
              <a:pPr/>
              <a:t>9/5/2018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28.png"/><Relationship Id="rId5" Type="http://schemas.openxmlformats.org/officeDocument/2006/relationships/image" Target="../media/image4.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B3B9CD-92AC-44A7-9066-431851008D30}"/>
              </a:ext>
            </a:extLst>
          </p:cNvPr>
          <p:cNvSpPr>
            <a:spLocks noGrp="1"/>
          </p:cNvSpPr>
          <p:nvPr>
            <p:ph type="ctrTitle" idx="4294967295"/>
          </p:nvPr>
        </p:nvSpPr>
        <p:spPr>
          <a:xfrm>
            <a:off x="528034" y="1228725"/>
            <a:ext cx="4803775" cy="3870683"/>
          </a:xfrm>
          <a:solidFill>
            <a:schemeClr val="bg1"/>
          </a:solidFill>
          <a:ln>
            <a:solidFill>
              <a:srgbClr val="9CBEBD"/>
            </a:solidFill>
          </a:ln>
        </p:spPr>
        <p:txBody>
          <a:bodyPr>
            <a:noAutofit/>
          </a:bodyPr>
          <a:lstStyle/>
          <a:p>
            <a:r>
              <a:rPr lang="el-GR" sz="4000" b="1" dirty="0" err="1" smtClean="0">
                <a:solidFill>
                  <a:srgbClr val="9CBEBD"/>
                </a:solidFill>
              </a:rPr>
              <a:t>Κοινωνικεσ</a:t>
            </a:r>
            <a:r>
              <a:rPr lang="el-GR" sz="4000" b="1" dirty="0" smtClean="0">
                <a:solidFill>
                  <a:srgbClr val="9CBEBD"/>
                </a:solidFill>
              </a:rPr>
              <a:t> </a:t>
            </a:r>
            <a:r>
              <a:rPr lang="el-GR" sz="4000" b="1" dirty="0" err="1" smtClean="0">
                <a:solidFill>
                  <a:srgbClr val="9CBEBD"/>
                </a:solidFill>
              </a:rPr>
              <a:t>δεξιοτητεσ</a:t>
            </a:r>
            <a:r>
              <a:rPr lang="en-US" sz="4000" b="1" dirty="0" smtClean="0"/>
              <a:t>, </a:t>
            </a:r>
            <a:r>
              <a:rPr lang="el-GR" sz="4000" b="1" dirty="0" smtClean="0"/>
              <a:t>ποια η</a:t>
            </a:r>
            <a:r>
              <a:rPr lang="en-US" sz="4000" b="1" dirty="0" smtClean="0"/>
              <a:t> </a:t>
            </a:r>
            <a:r>
              <a:rPr lang="el-GR" sz="4000" b="1" dirty="0" err="1" smtClean="0">
                <a:solidFill>
                  <a:srgbClr val="9CBEBD"/>
                </a:solidFill>
              </a:rPr>
              <a:t>σημασια</a:t>
            </a:r>
            <a:r>
              <a:rPr lang="el-GR" sz="4000" b="1" dirty="0" smtClean="0">
                <a:solidFill>
                  <a:srgbClr val="9CBEBD"/>
                </a:solidFill>
              </a:rPr>
              <a:t> </a:t>
            </a:r>
            <a:r>
              <a:rPr lang="el-GR" sz="4000" b="1" dirty="0" err="1" smtClean="0">
                <a:solidFill>
                  <a:srgbClr val="9CBEBD"/>
                </a:solidFill>
              </a:rPr>
              <a:t>τουσ</a:t>
            </a:r>
            <a:r>
              <a:rPr lang="en-US" sz="4000" b="1" dirty="0" smtClean="0"/>
              <a:t>.</a:t>
            </a:r>
            <a:r>
              <a:rPr lang="el-GR" sz="4000" dirty="0"/>
              <a:t/>
            </a:r>
            <a:br>
              <a:rPr lang="el-GR" sz="4000" dirty="0"/>
            </a:br>
            <a:r>
              <a:rPr lang="el-GR" sz="4000" b="1" dirty="0" smtClean="0"/>
              <a:t>Η </a:t>
            </a:r>
            <a:r>
              <a:rPr lang="el-GR" sz="4000" b="1" dirty="0" err="1" smtClean="0"/>
              <a:t>σημασια</a:t>
            </a:r>
            <a:r>
              <a:rPr lang="el-GR" sz="4000" b="1" dirty="0" smtClean="0"/>
              <a:t> των</a:t>
            </a:r>
            <a:r>
              <a:rPr lang="en-US" sz="4000" b="1" dirty="0" smtClean="0"/>
              <a:t> </a:t>
            </a:r>
            <a:r>
              <a:rPr lang="el-GR" sz="4000" b="1" dirty="0" err="1" smtClean="0">
                <a:solidFill>
                  <a:srgbClr val="9CBEBD"/>
                </a:solidFill>
              </a:rPr>
              <a:t>διαπροσωπικων</a:t>
            </a:r>
            <a:r>
              <a:rPr lang="el-GR" sz="4000" b="1" dirty="0" smtClean="0">
                <a:solidFill>
                  <a:srgbClr val="9CBEBD"/>
                </a:solidFill>
              </a:rPr>
              <a:t> </a:t>
            </a:r>
            <a:r>
              <a:rPr lang="el-GR" sz="4000" b="1" dirty="0" err="1" smtClean="0">
                <a:solidFill>
                  <a:srgbClr val="9CBEBD"/>
                </a:solidFill>
              </a:rPr>
              <a:t>δεξιοτητων</a:t>
            </a:r>
            <a:r>
              <a:rPr lang="en-US" sz="4000" b="1" dirty="0" smtClean="0">
                <a:solidFill>
                  <a:srgbClr val="9CBEBD"/>
                </a:solidFill>
              </a:rPr>
              <a:t> </a:t>
            </a:r>
            <a:r>
              <a:rPr lang="el-GR" sz="4000" b="1" dirty="0" smtClean="0"/>
              <a:t>στην </a:t>
            </a:r>
            <a:r>
              <a:rPr lang="el-GR" sz="4000" b="1" dirty="0" err="1" smtClean="0"/>
              <a:t>επαγγελματικη</a:t>
            </a:r>
            <a:r>
              <a:rPr lang="el-GR" sz="4000" b="1" dirty="0" smtClean="0"/>
              <a:t> </a:t>
            </a:r>
            <a:r>
              <a:rPr lang="el-GR" sz="4000" b="1" dirty="0" err="1" smtClean="0"/>
              <a:t>ζωη</a:t>
            </a:r>
            <a:r>
              <a:rPr lang="el-GR" sz="4000" b="1" dirty="0" smtClean="0"/>
              <a:t>.</a:t>
            </a:r>
            <a:endParaRPr lang="el-GR" sz="4000" dirty="0"/>
          </a:p>
        </p:txBody>
      </p:sp>
      <p:pic>
        <p:nvPicPr>
          <p:cNvPr id="7" name="Bildobjekt 6">
            <a:extLst>
              <a:ext uri="{FF2B5EF4-FFF2-40B4-BE49-F238E27FC236}">
                <a16:creationId xmlns:a16="http://schemas.microsoft.com/office/drawing/2014/main" id="{743DDC70-A6A7-43DF-8238-14AD9CB84A99}"/>
              </a:ext>
            </a:extLst>
          </p:cNvPr>
          <p:cNvPicPr>
            <a:picLocks noChangeAspect="1"/>
          </p:cNvPicPr>
          <p:nvPr/>
        </p:nvPicPr>
        <p:blipFill>
          <a:blip r:embed="rId4"/>
          <a:stretch>
            <a:fillRect/>
          </a:stretch>
        </p:blipFill>
        <p:spPr>
          <a:xfrm>
            <a:off x="610523" y="6066745"/>
            <a:ext cx="1827102" cy="521896"/>
          </a:xfrm>
          <a:prstGeom prst="rect">
            <a:avLst/>
          </a:prstGeom>
        </p:spPr>
      </p:pic>
      <p:pic>
        <p:nvPicPr>
          <p:cNvPr id="8" name="Bildobjekt 4">
            <a:extLst>
              <a:ext uri="{FF2B5EF4-FFF2-40B4-BE49-F238E27FC236}">
                <a16:creationId xmlns:a16="http://schemas.microsoft.com/office/drawing/2014/main" id="{3FC7AC6F-6CCD-4D0E-A9FD-631589BA962B}"/>
              </a:ext>
            </a:extLst>
          </p:cNvPr>
          <p:cNvPicPr>
            <a:picLocks noChangeAspect="1"/>
          </p:cNvPicPr>
          <p:nvPr/>
        </p:nvPicPr>
        <p:blipFill>
          <a:blip r:embed="rId5"/>
          <a:stretch>
            <a:fillRect/>
          </a:stretch>
        </p:blipFill>
        <p:spPr>
          <a:xfrm>
            <a:off x="10721823" y="5774419"/>
            <a:ext cx="1259047" cy="1083581"/>
          </a:xfrm>
          <a:prstGeom prst="rect">
            <a:avLst/>
          </a:prstGeom>
        </p:spPr>
      </p:pic>
      <p:pic>
        <p:nvPicPr>
          <p:cNvPr id="9" name="Picture 8" descr="09office.jpg"/>
          <p:cNvPicPr>
            <a:picLocks noChangeAspect="1"/>
          </p:cNvPicPr>
          <p:nvPr/>
        </p:nvPicPr>
        <p:blipFill>
          <a:blip r:embed="rId6"/>
          <a:stretch>
            <a:fillRect/>
          </a:stretch>
        </p:blipFill>
        <p:spPr>
          <a:xfrm>
            <a:off x="5795090" y="1455313"/>
            <a:ext cx="6160736" cy="4104000"/>
          </a:xfrm>
          <a:prstGeom prst="rect">
            <a:avLst/>
          </a:prstGeom>
        </p:spPr>
      </p:pic>
      <p:sp>
        <p:nvSpPr>
          <p:cNvPr id="38913" name="Rectangle 1"/>
          <p:cNvSpPr>
            <a:spLocks noChangeArrowheads="1"/>
          </p:cNvSpPr>
          <p:nvPr/>
        </p:nvSpPr>
        <p:spPr bwMode="auto">
          <a:xfrm>
            <a:off x="4059986" y="6103130"/>
            <a:ext cx="400533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The “</a:t>
            </a:r>
            <a:r>
              <a:rPr kumimoji="0" lang="en-GB" sz="600" b="0" i="0" u="none" strike="noStrike" cap="none" normalizeH="0" baseline="0" dirty="0" err="1">
                <a:ln>
                  <a:noFill/>
                </a:ln>
                <a:solidFill>
                  <a:schemeClr val="tx1"/>
                </a:solidFill>
                <a:effectLst/>
                <a:latin typeface="Century Gothic" pitchFamily="34" charset="0"/>
                <a:ea typeface="Times New Roman" pitchFamily="18" charset="0"/>
                <a:cs typeface="Times New Roman" pitchFamily="18" charset="0"/>
              </a:rPr>
              <a:t>MiGreat</a:t>
            </a:r>
            <a:r>
              <a:rPr kumimoji="0" lang="en-GB" sz="6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 Project”- n. 2016-1-IT01-KA202-005348 has been funded with support from the European Commission. This document reflects the views only of the author and the Commission cannot be held responsible for any use which might be made of the information contained herein.</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Picture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cxnSp>
        <p:nvCxnSpPr>
          <p:cNvPr id="13" name="Straight Connector 12"/>
          <p:cNvCxnSpPr/>
          <p:nvPr/>
        </p:nvCxnSpPr>
        <p:spPr>
          <a:xfrm>
            <a:off x="0" y="5782614"/>
            <a:ext cx="12192000" cy="38637"/>
          </a:xfrm>
          <a:prstGeom prst="line">
            <a:avLst/>
          </a:prstGeom>
          <a:ln>
            <a:solidFill>
              <a:srgbClr val="6790B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018313" y="6143651"/>
            <a:ext cx="1805110" cy="369332"/>
          </a:xfrm>
          <a:prstGeom prst="rect">
            <a:avLst/>
          </a:prstGeom>
        </p:spPr>
        <p:txBody>
          <a:bodyPr wrap="none">
            <a:spAutoFit/>
          </a:bodyPr>
          <a:lstStyle/>
          <a:p>
            <a:r>
              <a:rPr lang="sv-SE" dirty="0"/>
              <a:t>eLearning Studios</a:t>
            </a:r>
          </a:p>
        </p:txBody>
      </p:sp>
    </p:spTree>
    <p:custDataLst>
      <p:tags r:id="rId1"/>
    </p:custDataLst>
    <p:extLst>
      <p:ext uri="{BB962C8B-B14F-4D97-AF65-F5344CB8AC3E}">
        <p14:creationId xmlns:p14="http://schemas.microsoft.com/office/powerpoint/2010/main" val="104958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4">
            <a:extLst>
              <a:ext uri="{FF2B5EF4-FFF2-40B4-BE49-F238E27FC236}">
                <a16:creationId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2" name="Title 1"/>
          <p:cNvSpPr>
            <a:spLocks noGrp="1"/>
          </p:cNvSpPr>
          <p:nvPr>
            <p:ph type="title"/>
          </p:nvPr>
        </p:nvSpPr>
        <p:spPr>
          <a:xfrm>
            <a:off x="1024127" y="585216"/>
            <a:ext cx="10508509" cy="1499616"/>
          </a:xfrm>
        </p:spPr>
        <p:txBody>
          <a:bodyPr>
            <a:normAutofit fontScale="90000"/>
          </a:bodyPr>
          <a:lstStyle/>
          <a:p>
            <a:r>
              <a:rPr lang="el-GR" b="1" dirty="0" smtClean="0"/>
              <a:t>Πως </a:t>
            </a:r>
            <a:r>
              <a:rPr lang="el-GR" b="1" dirty="0" err="1" smtClean="0"/>
              <a:t>σχετιζονται</a:t>
            </a:r>
            <a:r>
              <a:rPr lang="el-GR" b="1" dirty="0" smtClean="0"/>
              <a:t> </a:t>
            </a:r>
            <a:r>
              <a:rPr lang="el-GR" b="1" dirty="0"/>
              <a:t>οι </a:t>
            </a:r>
            <a:r>
              <a:rPr lang="el-GR" b="1" dirty="0" err="1" smtClean="0"/>
              <a:t>διαπροσωπικες</a:t>
            </a:r>
            <a:r>
              <a:rPr lang="el-GR" b="1" dirty="0" smtClean="0"/>
              <a:t> </a:t>
            </a:r>
            <a:r>
              <a:rPr lang="el-GR" b="1" dirty="0" err="1" smtClean="0"/>
              <a:t>δεξιοτητες</a:t>
            </a:r>
            <a:r>
              <a:rPr lang="el-GR" b="1" dirty="0" smtClean="0"/>
              <a:t> </a:t>
            </a:r>
            <a:r>
              <a:rPr lang="el-GR" b="1" dirty="0"/>
              <a:t>με την </a:t>
            </a:r>
            <a:r>
              <a:rPr lang="el-GR" b="1" dirty="0" err="1" smtClean="0"/>
              <a:t>επαγγελματικη</a:t>
            </a:r>
            <a:r>
              <a:rPr lang="el-GR" b="1" dirty="0" smtClean="0"/>
              <a:t> </a:t>
            </a:r>
            <a:r>
              <a:rPr lang="el-GR" b="1" dirty="0" err="1" smtClean="0"/>
              <a:t>ζωη</a:t>
            </a:r>
            <a:r>
              <a:rPr lang="el-GR" b="1" dirty="0" smtClean="0"/>
              <a:t>; </a:t>
            </a:r>
            <a:r>
              <a:rPr lang="el-GR" b="1" dirty="0"/>
              <a:t>(</a:t>
            </a:r>
            <a:r>
              <a:rPr lang="el-GR" b="1" dirty="0" err="1" smtClean="0"/>
              <a:t>απο</a:t>
            </a:r>
            <a:r>
              <a:rPr lang="el-GR" b="1" dirty="0" smtClean="0"/>
              <a:t> </a:t>
            </a:r>
            <a:r>
              <a:rPr lang="el-GR" b="1" dirty="0"/>
              <a:t>τον </a:t>
            </a:r>
            <a:r>
              <a:rPr lang="el-GR" b="1" dirty="0" err="1"/>
              <a:t>Soteris</a:t>
            </a:r>
            <a:r>
              <a:rPr lang="el-GR" b="1" dirty="0"/>
              <a:t> </a:t>
            </a:r>
            <a:r>
              <a:rPr lang="el-GR" b="1" dirty="0" err="1"/>
              <a:t>Phoraris</a:t>
            </a:r>
            <a:r>
              <a:rPr lang="el-GR" b="1" dirty="0"/>
              <a:t>)</a:t>
            </a:r>
            <a:endParaRPr lang="el-GR" dirty="0"/>
          </a:p>
        </p:txBody>
      </p:sp>
      <p:sp>
        <p:nvSpPr>
          <p:cNvPr id="22" name="TextBox 21"/>
          <p:cNvSpPr txBox="1"/>
          <p:nvPr/>
        </p:nvSpPr>
        <p:spPr>
          <a:xfrm>
            <a:off x="766120" y="2186024"/>
            <a:ext cx="5263978" cy="4708981"/>
          </a:xfrm>
          <a:prstGeom prst="rect">
            <a:avLst/>
          </a:prstGeom>
          <a:noFill/>
        </p:spPr>
        <p:txBody>
          <a:bodyPr wrap="square" rtlCol="0">
            <a:spAutoFit/>
          </a:bodyPr>
          <a:lstStyle/>
          <a:p>
            <a:r>
              <a:rPr lang="el-GR" sz="2000" dirty="0">
                <a:solidFill>
                  <a:schemeClr val="accent2"/>
                </a:solidFill>
              </a:rPr>
              <a:t>Μερικοί καλοί λόγοι για να εξετάσετε τις απαλή δεξιότητες που σχετίζονται με την εργασία σας:</a:t>
            </a:r>
          </a:p>
          <a:p>
            <a:endParaRPr lang="el-GR" sz="2000" dirty="0">
              <a:solidFill>
                <a:schemeClr val="accent2"/>
              </a:solidFill>
            </a:endParaRPr>
          </a:p>
          <a:p>
            <a:r>
              <a:rPr lang="el-GR" sz="2000" dirty="0"/>
              <a:t>Ενίσχυση της αποτελεσματικής επικοινωνίας</a:t>
            </a:r>
          </a:p>
          <a:p>
            <a:r>
              <a:rPr lang="el-GR" sz="2000" dirty="0"/>
              <a:t>Οι διαπροσωπικές δεξιότητες είναι απαραίτητες για τη δημιουργία σχέσεων μεταξύ σας και των συναδέλφων σας, πράγμα που οδηγεί σε μια αμοιβαία ανταλλαγή ιδεών, πληροφοριών και δεξιοτήτων.</a:t>
            </a:r>
          </a:p>
          <a:p>
            <a:r>
              <a:rPr lang="el-GR" sz="2000" dirty="0">
                <a:solidFill>
                  <a:schemeClr val="accent2"/>
                </a:solidFill>
              </a:rPr>
              <a:t>Δημιουργείτε αμοιβαίο σεβασμό και σεβασμό για τις απόψεις και τις συμβολές του άλλου.</a:t>
            </a:r>
          </a:p>
          <a:p>
            <a:r>
              <a:rPr lang="el-GR" sz="2000" dirty="0"/>
              <a:t>Η επικοινωνία που γίνεται με αυτόν τον τρόπο επιτρέπει την εκτέλεση καθηκόντων, τη διαχείριση των καθηκόντων και την ολοκλήρωση των εργασιών.</a:t>
            </a:r>
          </a:p>
        </p:txBody>
      </p:sp>
      <p:sp>
        <p:nvSpPr>
          <p:cNvPr id="7" name="Slide Number Placeholder 6"/>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10242" name="Picture 2" descr="Σχετική εικόνα"/>
          <p:cNvPicPr>
            <a:picLocks noChangeAspect="1" noChangeArrowheads="1"/>
          </p:cNvPicPr>
          <p:nvPr/>
        </p:nvPicPr>
        <p:blipFill>
          <a:blip r:embed="rId4"/>
          <a:srcRect/>
          <a:stretch>
            <a:fillRect/>
          </a:stretch>
        </p:blipFill>
        <p:spPr bwMode="auto">
          <a:xfrm>
            <a:off x="6090346" y="2468390"/>
            <a:ext cx="5758248" cy="3240000"/>
          </a:xfrm>
          <a:prstGeom prst="rect">
            <a:avLst/>
          </a:prstGeom>
          <a:noFill/>
        </p:spPr>
      </p:pic>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4">
            <a:extLst>
              <a:ext uri="{FF2B5EF4-FFF2-40B4-BE49-F238E27FC236}">
                <a16:creationId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2" name="Title 1"/>
          <p:cNvSpPr>
            <a:spLocks noGrp="1"/>
          </p:cNvSpPr>
          <p:nvPr>
            <p:ph type="title"/>
          </p:nvPr>
        </p:nvSpPr>
        <p:spPr>
          <a:xfrm>
            <a:off x="1024127" y="585216"/>
            <a:ext cx="10508509" cy="1499616"/>
          </a:xfrm>
        </p:spPr>
        <p:txBody>
          <a:bodyPr>
            <a:normAutofit/>
          </a:bodyPr>
          <a:lstStyle/>
          <a:p>
            <a:pPr lvl="0"/>
            <a:r>
              <a:rPr lang="el-GR" sz="5400" b="1" dirty="0" err="1" smtClean="0"/>
              <a:t>Διευρυνουν</a:t>
            </a:r>
            <a:r>
              <a:rPr lang="el-GR" sz="5400" b="1" dirty="0" smtClean="0"/>
              <a:t> τις </a:t>
            </a:r>
            <a:r>
              <a:rPr lang="el-GR" sz="5400" b="1" dirty="0" err="1" smtClean="0"/>
              <a:t>ευκαιριεσ</a:t>
            </a:r>
            <a:r>
              <a:rPr lang="el-GR" sz="5400" b="1" dirty="0" smtClean="0"/>
              <a:t> </a:t>
            </a:r>
            <a:r>
              <a:rPr lang="el-GR" sz="5400" b="1" dirty="0" err="1" smtClean="0"/>
              <a:t>σασ</a:t>
            </a:r>
            <a:endParaRPr lang="el-GR" sz="5400" dirty="0"/>
          </a:p>
        </p:txBody>
      </p:sp>
      <p:sp>
        <p:nvSpPr>
          <p:cNvPr id="22" name="TextBox 21"/>
          <p:cNvSpPr txBox="1"/>
          <p:nvPr/>
        </p:nvSpPr>
        <p:spPr>
          <a:xfrm>
            <a:off x="940621" y="1754659"/>
            <a:ext cx="3829088" cy="3785652"/>
          </a:xfrm>
          <a:prstGeom prst="rect">
            <a:avLst/>
          </a:prstGeom>
          <a:noFill/>
        </p:spPr>
        <p:txBody>
          <a:bodyPr wrap="square" rtlCol="0">
            <a:spAutoFit/>
          </a:bodyPr>
          <a:lstStyle/>
          <a:p>
            <a:r>
              <a:rPr lang="en-US" sz="2000" dirty="0"/>
              <a:t> </a:t>
            </a:r>
            <a:endParaRPr lang="el-GR" sz="2000" dirty="0"/>
          </a:p>
          <a:p>
            <a:r>
              <a:rPr lang="el-GR" sz="2000" dirty="0"/>
              <a:t>Μέσω των συνδέσεων με τους διευθυντές και τους συναδέλφους σας μπορείτε να κάνετε μια καλή εντύπωση στους συναδέλφους σας, </a:t>
            </a:r>
            <a:r>
              <a:rPr lang="el-GR" sz="2000" dirty="0">
                <a:solidFill>
                  <a:schemeClr val="accent2">
                    <a:lumMod val="75000"/>
                  </a:schemeClr>
                </a:solidFill>
              </a:rPr>
              <a:t>θα είναι σε θέση να σας δώσουν καλές αναφορές ή ακόμα και να σας χτυπήσουν σε υψηλότερη θέση με περισσότερες ευθύνες και προνόμια</a:t>
            </a:r>
            <a:r>
              <a:rPr lang="el-GR" sz="2000" dirty="0"/>
              <a:t>, γεγονός που αποτελεί </a:t>
            </a:r>
            <a:r>
              <a:rPr lang="el-GR" sz="2000" b="1" dirty="0"/>
              <a:t>πλεονέκτημα για </a:t>
            </a:r>
            <a:r>
              <a:rPr lang="el-GR" sz="2000" b="1" dirty="0" smtClean="0"/>
              <a:t>την επαγγελματική </a:t>
            </a:r>
            <a:r>
              <a:rPr lang="el-GR" sz="2000" b="1" dirty="0"/>
              <a:t>σας ανάπτυξη.</a:t>
            </a:r>
          </a:p>
        </p:txBody>
      </p:sp>
      <p:sp>
        <p:nvSpPr>
          <p:cNvPr id="7" name="Slide Number Placeholder 6"/>
          <p:cNvSpPr>
            <a:spLocks noGrp="1"/>
          </p:cNvSpPr>
          <p:nvPr>
            <p:ph type="sldNum" sz="quarter" idx="12"/>
          </p:nvPr>
        </p:nvSpPr>
        <p:spPr/>
        <p:txBody>
          <a:bodyPr/>
          <a:lstStyle/>
          <a:p>
            <a:fld id="{4FAB73BC-B049-4115-A692-8D63A059BFB8}" type="slidenum">
              <a:rPr lang="en-US" smtClean="0"/>
              <a:pPr/>
              <a:t>11</a:t>
            </a:fld>
            <a:endParaRPr lang="en-US" dirty="0"/>
          </a:p>
        </p:txBody>
      </p:sp>
      <p:pic>
        <p:nvPicPr>
          <p:cNvPr id="1026" name="Picture 2" descr="Σχετική εικόνα"/>
          <p:cNvPicPr>
            <a:picLocks noChangeAspect="1" noChangeArrowheads="1"/>
          </p:cNvPicPr>
          <p:nvPr/>
        </p:nvPicPr>
        <p:blipFill>
          <a:blip r:embed="rId4"/>
          <a:srcRect/>
          <a:stretch>
            <a:fillRect/>
          </a:stretch>
        </p:blipFill>
        <p:spPr bwMode="auto">
          <a:xfrm>
            <a:off x="4801716" y="1751698"/>
            <a:ext cx="6991350" cy="3933826"/>
          </a:xfrm>
          <a:prstGeom prst="rect">
            <a:avLst/>
          </a:prstGeom>
          <a:noFill/>
        </p:spPr>
      </p:pic>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normAutofit/>
          </a:bodyPr>
          <a:lstStyle/>
          <a:p>
            <a:pPr lvl="0"/>
            <a:r>
              <a:rPr lang="el-GR" sz="4800" b="1" dirty="0" smtClean="0"/>
              <a:t>Σας </a:t>
            </a:r>
            <a:r>
              <a:rPr lang="el-GR" sz="4800" b="1" dirty="0" err="1" smtClean="0"/>
              <a:t>κανουν</a:t>
            </a:r>
            <a:r>
              <a:rPr lang="el-GR" sz="4800" b="1" dirty="0" smtClean="0"/>
              <a:t> να </a:t>
            </a:r>
            <a:r>
              <a:rPr lang="el-GR" sz="4800" b="1" dirty="0" err="1" smtClean="0"/>
              <a:t>δειχνετε</a:t>
            </a:r>
            <a:r>
              <a:rPr lang="el-GR" sz="4800" b="1" dirty="0" smtClean="0"/>
              <a:t> </a:t>
            </a:r>
            <a:r>
              <a:rPr lang="el-GR" sz="4800" b="1" dirty="0" err="1" smtClean="0"/>
              <a:t>φιλικοι</a:t>
            </a:r>
            <a:endParaRPr lang="el-GR" sz="4800" dirty="0"/>
          </a:p>
        </p:txBody>
      </p:sp>
      <p:sp>
        <p:nvSpPr>
          <p:cNvPr id="22" name="TextBox 21"/>
          <p:cNvSpPr txBox="1"/>
          <p:nvPr/>
        </p:nvSpPr>
        <p:spPr>
          <a:xfrm>
            <a:off x="940620" y="2186024"/>
            <a:ext cx="5503044" cy="3477875"/>
          </a:xfrm>
          <a:prstGeom prst="rect">
            <a:avLst/>
          </a:prstGeom>
          <a:noFill/>
        </p:spPr>
        <p:txBody>
          <a:bodyPr wrap="square" rtlCol="0">
            <a:spAutoFit/>
          </a:bodyPr>
          <a:lstStyle/>
          <a:p>
            <a:r>
              <a:rPr lang="el-GR" sz="2000" dirty="0"/>
              <a:t>Με καλές διαπροσωπικές δεξιότητες, οι συνάδελφοί σας και οι διευθυντές σας </a:t>
            </a:r>
            <a:r>
              <a:rPr lang="el-GR" sz="2000" dirty="0" smtClean="0"/>
              <a:t>θεωρούν </a:t>
            </a:r>
            <a:r>
              <a:rPr lang="el-GR" sz="2000" dirty="0"/>
              <a:t>ότι είστε </a:t>
            </a:r>
            <a:r>
              <a:rPr lang="el-GR" sz="2000" dirty="0" smtClean="0">
                <a:solidFill>
                  <a:schemeClr val="accent2">
                    <a:lumMod val="60000"/>
                    <a:lumOff val="40000"/>
                  </a:schemeClr>
                </a:solidFill>
              </a:rPr>
              <a:t>προσεγγίσιμο </a:t>
            </a:r>
            <a:r>
              <a:rPr lang="el-GR" sz="2000" dirty="0">
                <a:solidFill>
                  <a:schemeClr val="accent2">
                    <a:lumMod val="60000"/>
                    <a:lumOff val="40000"/>
                  </a:schemeClr>
                </a:solidFill>
              </a:rPr>
              <a:t>άτομο</a:t>
            </a:r>
            <a:r>
              <a:rPr lang="el-GR" sz="2000" dirty="0"/>
              <a:t>.</a:t>
            </a:r>
          </a:p>
          <a:p>
            <a:endParaRPr lang="el-GR" sz="2000" dirty="0"/>
          </a:p>
          <a:p>
            <a:r>
              <a:rPr lang="el-GR" sz="2000" dirty="0">
                <a:solidFill>
                  <a:schemeClr val="accent2">
                    <a:lumMod val="75000"/>
                  </a:schemeClr>
                </a:solidFill>
              </a:rPr>
              <a:t>Οι συνάδελφοι είναι πιο </a:t>
            </a:r>
            <a:r>
              <a:rPr lang="el-GR" sz="2000" dirty="0" smtClean="0">
                <a:solidFill>
                  <a:schemeClr val="accent2">
                    <a:lumMod val="75000"/>
                  </a:schemeClr>
                </a:solidFill>
              </a:rPr>
              <a:t>άνετοι και </a:t>
            </a:r>
            <a:r>
              <a:rPr lang="el-GR" sz="2000" dirty="0" err="1">
                <a:solidFill>
                  <a:schemeClr val="accent2">
                    <a:lumMod val="75000"/>
                  </a:schemeClr>
                </a:solidFill>
              </a:rPr>
              <a:t>αλληλεπιδρούν</a:t>
            </a:r>
            <a:r>
              <a:rPr lang="el-GR" sz="2000" dirty="0">
                <a:solidFill>
                  <a:schemeClr val="accent2">
                    <a:lumMod val="75000"/>
                  </a:schemeClr>
                </a:solidFill>
              </a:rPr>
              <a:t> μαζί σας όταν ζητούν βοήθεια και συμβουλές.</a:t>
            </a:r>
          </a:p>
          <a:p>
            <a:endParaRPr lang="el-GR" sz="2000" dirty="0"/>
          </a:p>
          <a:p>
            <a:r>
              <a:rPr lang="el-GR" sz="2000" dirty="0"/>
              <a:t>Θα διαπιστώσετε </a:t>
            </a:r>
            <a:r>
              <a:rPr lang="el-GR" sz="2000" dirty="0" smtClean="0"/>
              <a:t>ότι η συνεργασία με άλλους ανθρώπους γίνεται </a:t>
            </a:r>
            <a:r>
              <a:rPr lang="el-GR" sz="2000" dirty="0"/>
              <a:t>πιο εύκολη </a:t>
            </a:r>
            <a:r>
              <a:rPr lang="el-GR" sz="2000" dirty="0" smtClean="0"/>
              <a:t>και ότι μπορείτε να εμπλακείτε μαζί τους πιο εύκολα, </a:t>
            </a:r>
            <a:r>
              <a:rPr lang="el-GR" sz="2000" dirty="0"/>
              <a:t>καθιστώντας την παραγωγικότητά σας πιο καρποφόρα.</a:t>
            </a:r>
          </a:p>
        </p:txBody>
      </p:sp>
      <p:pic>
        <p:nvPicPr>
          <p:cNvPr id="5" name="Picture 4" descr="shaking-hands.jpg"/>
          <p:cNvPicPr>
            <a:picLocks noChangeAspect="1"/>
          </p:cNvPicPr>
          <p:nvPr/>
        </p:nvPicPr>
        <p:blipFill>
          <a:blip r:embed="rId3"/>
          <a:stretch>
            <a:fillRect/>
          </a:stretch>
        </p:blipFill>
        <p:spPr>
          <a:xfrm>
            <a:off x="6391006" y="1961046"/>
            <a:ext cx="5758180" cy="3839679"/>
          </a:xfrm>
          <a:prstGeom prst="rect">
            <a:avLst/>
          </a:prstGeom>
        </p:spPr>
      </p:pic>
      <p:pic>
        <p:nvPicPr>
          <p:cNvPr id="6" name="Bildobjekt 4">
            <a:extLst>
              <a:ext uri="{FF2B5EF4-FFF2-40B4-BE49-F238E27FC236}">
                <a16:creationId xmlns:a16="http://schemas.microsoft.com/office/drawing/2014/main" id="{3FC7AC6F-6CCD-4D0E-A9FD-631589BA962B}"/>
              </a:ext>
            </a:extLst>
          </p:cNvPr>
          <p:cNvPicPr>
            <a:picLocks noChangeAspect="1"/>
          </p:cNvPicPr>
          <p:nvPr/>
        </p:nvPicPr>
        <p:blipFill>
          <a:blip r:embed="rId4"/>
          <a:stretch>
            <a:fillRect/>
          </a:stretch>
        </p:blipFill>
        <p:spPr>
          <a:xfrm>
            <a:off x="10932953" y="5774419"/>
            <a:ext cx="1259047" cy="1083581"/>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pPr/>
              <a:t>12</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lstStyle/>
          <a:p>
            <a:pPr lvl="0"/>
            <a:r>
              <a:rPr lang="el-GR" sz="5400" b="1" dirty="0"/>
              <a:t>Σας </a:t>
            </a:r>
            <a:r>
              <a:rPr lang="el-GR" sz="5400" b="1" dirty="0" err="1" smtClean="0"/>
              <a:t>επιτρεπουν</a:t>
            </a:r>
            <a:r>
              <a:rPr lang="el-GR" sz="5400" b="1" dirty="0" smtClean="0"/>
              <a:t> </a:t>
            </a:r>
            <a:r>
              <a:rPr lang="el-GR" sz="5400" b="1" dirty="0"/>
              <a:t>να </a:t>
            </a:r>
            <a:r>
              <a:rPr lang="el-GR" sz="5400" b="1" dirty="0" err="1" smtClean="0"/>
              <a:t>εμφανιζετε</a:t>
            </a:r>
            <a:r>
              <a:rPr lang="el-GR" sz="5400" b="1" dirty="0" smtClean="0"/>
              <a:t> </a:t>
            </a:r>
            <a:r>
              <a:rPr lang="el-GR" sz="5400" b="1" dirty="0" err="1" smtClean="0"/>
              <a:t>Κοινωνικη</a:t>
            </a:r>
            <a:r>
              <a:rPr lang="el-GR" sz="5400" b="1" dirty="0" smtClean="0"/>
              <a:t> </a:t>
            </a:r>
            <a:r>
              <a:rPr lang="el-GR" sz="5400" b="1" dirty="0" err="1" smtClean="0"/>
              <a:t>Ευαισθητοποιηση</a:t>
            </a:r>
            <a:endParaRPr lang="el-GR" sz="5400" dirty="0"/>
          </a:p>
        </p:txBody>
      </p:sp>
      <p:sp>
        <p:nvSpPr>
          <p:cNvPr id="22" name="TextBox 21"/>
          <p:cNvSpPr txBox="1"/>
          <p:nvPr/>
        </p:nvSpPr>
        <p:spPr>
          <a:xfrm>
            <a:off x="940620" y="2186024"/>
            <a:ext cx="4902620" cy="3785652"/>
          </a:xfrm>
          <a:prstGeom prst="rect">
            <a:avLst/>
          </a:prstGeom>
          <a:noFill/>
        </p:spPr>
        <p:txBody>
          <a:bodyPr wrap="square" rtlCol="0">
            <a:spAutoFit/>
          </a:bodyPr>
          <a:lstStyle/>
          <a:p>
            <a:pPr algn="just"/>
            <a:r>
              <a:rPr lang="el-GR" sz="2000" dirty="0"/>
              <a:t>Οι διαπροσωπικές δεξιότητές σας δείχνουν όταν ενδιαφέρεστε για την ευημερία των συναδέλφων και των </a:t>
            </a:r>
            <a:r>
              <a:rPr lang="el-GR" sz="2000" dirty="0" smtClean="0"/>
              <a:t>πελατών, </a:t>
            </a:r>
            <a:r>
              <a:rPr lang="el-GR" sz="2000" dirty="0"/>
              <a:t>κερδίζοντας την </a:t>
            </a:r>
            <a:r>
              <a:rPr lang="el-GR" sz="2000" b="1" dirty="0"/>
              <a:t>εμπιστοσύνη και την </a:t>
            </a:r>
            <a:r>
              <a:rPr lang="el-GR" sz="2000" b="1" dirty="0" smtClean="0"/>
              <a:t>εύνοιά </a:t>
            </a:r>
            <a:r>
              <a:rPr lang="el-GR" sz="2000" b="1" dirty="0"/>
              <a:t>τους.</a:t>
            </a:r>
          </a:p>
          <a:p>
            <a:pPr algn="just"/>
            <a:endParaRPr lang="el-GR" sz="2000" dirty="0"/>
          </a:p>
          <a:p>
            <a:pPr algn="just"/>
            <a:r>
              <a:rPr lang="el-GR" sz="2000" dirty="0">
                <a:solidFill>
                  <a:srgbClr val="6790B1"/>
                </a:solidFill>
              </a:rPr>
              <a:t>Μια </a:t>
            </a:r>
            <a:r>
              <a:rPr lang="el-GR" sz="2000" dirty="0" smtClean="0">
                <a:solidFill>
                  <a:srgbClr val="6790B1"/>
                </a:solidFill>
              </a:rPr>
              <a:t>οξεία </a:t>
            </a:r>
            <a:r>
              <a:rPr lang="el-GR" sz="2000" dirty="0">
                <a:solidFill>
                  <a:srgbClr val="6790B1"/>
                </a:solidFill>
              </a:rPr>
              <a:t>αίσθηση της αντίληψης </a:t>
            </a:r>
            <a:r>
              <a:rPr lang="el-GR" sz="2000" dirty="0" smtClean="0">
                <a:solidFill>
                  <a:srgbClr val="6790B1"/>
                </a:solidFill>
              </a:rPr>
              <a:t>σάς </a:t>
            </a:r>
            <a:r>
              <a:rPr lang="el-GR" sz="2000" dirty="0">
                <a:solidFill>
                  <a:srgbClr val="6790B1"/>
                </a:solidFill>
              </a:rPr>
              <a:t>βοηθάει </a:t>
            </a:r>
            <a:r>
              <a:rPr lang="el-GR" sz="2000" dirty="0" smtClean="0">
                <a:solidFill>
                  <a:srgbClr val="6790B1"/>
                </a:solidFill>
              </a:rPr>
              <a:t>σε διάφορες </a:t>
            </a:r>
            <a:r>
              <a:rPr lang="el-GR" sz="2000" dirty="0">
                <a:solidFill>
                  <a:srgbClr val="6790B1"/>
                </a:solidFill>
              </a:rPr>
              <a:t>κοινωνικές καταστάσεις, για παράδειγμα, όπου πρέπει να εργαστείτε ως ομάδα. Σας βοηθά επίσης να </a:t>
            </a:r>
            <a:r>
              <a:rPr lang="el-GR" sz="2000" dirty="0" smtClean="0">
                <a:solidFill>
                  <a:srgbClr val="6790B1"/>
                </a:solidFill>
              </a:rPr>
              <a:t>λάβετε τις σωστές αποφάσεις σχετικά </a:t>
            </a:r>
            <a:r>
              <a:rPr lang="el-GR" sz="2000" dirty="0">
                <a:solidFill>
                  <a:srgbClr val="6790B1"/>
                </a:solidFill>
              </a:rPr>
              <a:t>με ευαίσθητα θέματα που σχετίζονται με την εργασία.</a:t>
            </a:r>
          </a:p>
        </p:txBody>
      </p:sp>
      <p:pic>
        <p:nvPicPr>
          <p:cNvPr id="4" name="Bildobjekt 4">
            <a:extLst>
              <a:ext uri="{FF2B5EF4-FFF2-40B4-BE49-F238E27FC236}">
                <a16:creationId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pic>
        <p:nvPicPr>
          <p:cNvPr id="28674" name="Picture 2" descr="Î£ÏÎµÏÎ¹ÎºÎ® ÎµÎ¹ÎºÏÎ½Î±"/>
          <p:cNvPicPr>
            <a:picLocks noChangeAspect="1" noChangeArrowheads="1"/>
          </p:cNvPicPr>
          <p:nvPr/>
        </p:nvPicPr>
        <p:blipFill>
          <a:blip r:embed="rId4"/>
          <a:srcRect/>
          <a:stretch>
            <a:fillRect/>
          </a:stretch>
        </p:blipFill>
        <p:spPr bwMode="auto">
          <a:xfrm>
            <a:off x="6178781" y="2079289"/>
            <a:ext cx="5409550" cy="3600000"/>
          </a:xfrm>
          <a:prstGeom prst="rect">
            <a:avLst/>
          </a:prstGeom>
          <a:noFill/>
        </p:spPr>
      </p:pic>
      <p:sp>
        <p:nvSpPr>
          <p:cNvPr id="6" name="Slide Number Placeholder 5"/>
          <p:cNvSpPr>
            <a:spLocks noGrp="1"/>
          </p:cNvSpPr>
          <p:nvPr>
            <p:ph type="sldNum" sz="quarter" idx="12"/>
          </p:nvPr>
        </p:nvSpPr>
        <p:spPr/>
        <p:txBody>
          <a:bodyPr/>
          <a:lstStyle/>
          <a:p>
            <a:fld id="{4FAB73BC-B049-4115-A692-8D63A059BFB8}" type="slidenum">
              <a:rPr lang="en-US" smtClean="0"/>
              <a:pPr/>
              <a:t>13</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normAutofit fontScale="90000"/>
          </a:bodyPr>
          <a:lstStyle/>
          <a:p>
            <a:pPr lvl="0"/>
            <a:r>
              <a:rPr lang="el-GR" sz="5400" b="1" dirty="0"/>
              <a:t>Θα σας </a:t>
            </a:r>
            <a:r>
              <a:rPr lang="el-GR" sz="5400" b="1" dirty="0" err="1" smtClean="0"/>
              <a:t>κανει</a:t>
            </a:r>
            <a:r>
              <a:rPr lang="el-GR" sz="5400" b="1" dirty="0" smtClean="0"/>
              <a:t> </a:t>
            </a:r>
            <a:r>
              <a:rPr lang="el-GR" sz="5400" b="1" dirty="0"/>
              <a:t>να </a:t>
            </a:r>
            <a:r>
              <a:rPr lang="el-GR" sz="5400" b="1" dirty="0" err="1" smtClean="0"/>
              <a:t>υποστηριξετε</a:t>
            </a:r>
            <a:r>
              <a:rPr lang="el-GR" sz="5400" b="1" dirty="0" smtClean="0"/>
              <a:t> </a:t>
            </a:r>
            <a:r>
              <a:rPr lang="el-GR" sz="5400" b="1" dirty="0"/>
              <a:t>και να </a:t>
            </a:r>
            <a:r>
              <a:rPr lang="el-GR" sz="5400" b="1" dirty="0" err="1" smtClean="0"/>
              <a:t>διατηρησετε</a:t>
            </a:r>
            <a:r>
              <a:rPr lang="el-GR" sz="5400" b="1" dirty="0" smtClean="0"/>
              <a:t> </a:t>
            </a:r>
            <a:r>
              <a:rPr lang="el-GR" sz="5400" b="1" dirty="0" err="1" smtClean="0"/>
              <a:t>προσωπικες</a:t>
            </a:r>
            <a:r>
              <a:rPr lang="el-GR" sz="5400" b="1" dirty="0" smtClean="0"/>
              <a:t> </a:t>
            </a:r>
            <a:r>
              <a:rPr lang="el-GR" sz="5400" b="1" dirty="0" err="1" smtClean="0"/>
              <a:t>σχεσεις</a:t>
            </a:r>
            <a:endParaRPr lang="el-GR" sz="5400" dirty="0"/>
          </a:p>
        </p:txBody>
      </p:sp>
      <p:sp>
        <p:nvSpPr>
          <p:cNvPr id="22" name="TextBox 21"/>
          <p:cNvSpPr txBox="1"/>
          <p:nvPr/>
        </p:nvSpPr>
        <p:spPr>
          <a:xfrm>
            <a:off x="809213" y="2264303"/>
            <a:ext cx="3728287" cy="4708981"/>
          </a:xfrm>
          <a:prstGeom prst="rect">
            <a:avLst/>
          </a:prstGeom>
          <a:noFill/>
        </p:spPr>
        <p:txBody>
          <a:bodyPr wrap="square" rtlCol="0">
            <a:spAutoFit/>
          </a:bodyPr>
          <a:lstStyle/>
          <a:p>
            <a:pPr>
              <a:buClr>
                <a:schemeClr val="accent2"/>
              </a:buClr>
              <a:buFont typeface="Arial" pitchFamily="34" charset="0"/>
              <a:buChar char="•"/>
            </a:pPr>
            <a:r>
              <a:rPr lang="el-GR" sz="2000" dirty="0"/>
              <a:t>Οι διαπροσωπικές δεξιότητες καθίστανται πολύ πιο αποτελεσματικές, ευεργετικές και ανταμείβοντας όταν προωθούν σημαντικές σχέσεις.</a:t>
            </a:r>
          </a:p>
          <a:p>
            <a:pPr>
              <a:buClr>
                <a:schemeClr val="accent2"/>
              </a:buClr>
              <a:buFont typeface="Arial" pitchFamily="34" charset="0"/>
              <a:buChar char="•"/>
            </a:pPr>
            <a:r>
              <a:rPr lang="el-GR" sz="2000" dirty="0"/>
              <a:t>  </a:t>
            </a:r>
            <a:r>
              <a:rPr lang="el-GR" sz="2000" dirty="0">
                <a:solidFill>
                  <a:srgbClr val="6790B1"/>
                </a:solidFill>
              </a:rPr>
              <a:t>Όχι μόνο είναι σημαντικό να οικοδομήσουμε προσωπικές σχέσεις στο χώρο εργασίας, αλλά είναι επίσης σημαντικό να διατηρήσουμε αυτές τις σχέσεις μέσα στα επαγγελματικά όρια.</a:t>
            </a:r>
          </a:p>
          <a:p>
            <a:pPr>
              <a:buClr>
                <a:schemeClr val="accent2"/>
              </a:buClr>
              <a:buFont typeface="Arial" pitchFamily="34" charset="0"/>
              <a:buChar char="•"/>
            </a:pPr>
            <a:r>
              <a:rPr lang="el-GR" sz="2000" dirty="0"/>
              <a:t>  Ο καλύτερος τρόπος για να διατηρείτε διαπροσωπικές σχέσεις στο χώρο εργασίας είναι να </a:t>
            </a:r>
            <a:r>
              <a:rPr lang="el-GR" sz="2000" dirty="0" err="1" smtClean="0"/>
              <a:t>τΙς</a:t>
            </a:r>
            <a:r>
              <a:rPr lang="el-GR" sz="2000" dirty="0" smtClean="0"/>
              <a:t> </a:t>
            </a:r>
            <a:r>
              <a:rPr lang="el-GR" sz="2000" dirty="0"/>
              <a:t>κάνετε ειλικρινείς.</a:t>
            </a:r>
          </a:p>
        </p:txBody>
      </p:sp>
      <p:pic>
        <p:nvPicPr>
          <p:cNvPr id="4" name="Bildobjekt 4">
            <a:extLst>
              <a:ext uri="{FF2B5EF4-FFF2-40B4-BE49-F238E27FC236}">
                <a16:creationId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pic>
        <p:nvPicPr>
          <p:cNvPr id="27652" name="Picture 4" descr="ÎÏÎ¿ÏÎ­Î»ÎµÏÎ¼Î± ÎµÎ¹ÎºÏÎ½Î±Ï Î³Î¹Î± soft skills"/>
          <p:cNvPicPr>
            <a:picLocks noChangeAspect="1" noChangeArrowheads="1"/>
          </p:cNvPicPr>
          <p:nvPr/>
        </p:nvPicPr>
        <p:blipFill>
          <a:blip r:embed="rId4"/>
          <a:srcRect/>
          <a:stretch>
            <a:fillRect/>
          </a:stretch>
        </p:blipFill>
        <p:spPr bwMode="auto">
          <a:xfrm>
            <a:off x="4727644" y="2006734"/>
            <a:ext cx="7263173" cy="3816000"/>
          </a:xfrm>
          <a:prstGeom prst="rect">
            <a:avLst/>
          </a:prstGeom>
          <a:noFill/>
        </p:spPr>
      </p:pic>
      <p:sp>
        <p:nvSpPr>
          <p:cNvPr id="7" name="Slide Number Placeholder 6"/>
          <p:cNvSpPr>
            <a:spLocks noGrp="1"/>
          </p:cNvSpPr>
          <p:nvPr>
            <p:ph type="sldNum" sz="quarter" idx="12"/>
          </p:nvPr>
        </p:nvSpPr>
        <p:spPr/>
        <p:txBody>
          <a:bodyPr/>
          <a:lstStyle/>
          <a:p>
            <a:fld id="{4FAB73BC-B049-4115-A692-8D63A059BFB8}" type="slidenum">
              <a:rPr lang="en-US" smtClean="0"/>
              <a:pPr/>
              <a:t>14</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lstStyle/>
          <a:p>
            <a:pPr lvl="0"/>
            <a:r>
              <a:rPr lang="el-GR" sz="5400" b="1" dirty="0" smtClean="0"/>
              <a:t>ΣΑΣ ΚΑΝΟΥΝ ΕΝΑΝ ΑΠΟΤΕΛΕΣΜΑΤΙΚΟ ΗΓΕΤΗ</a:t>
            </a:r>
            <a:endParaRPr lang="el-GR" sz="5400" dirty="0"/>
          </a:p>
        </p:txBody>
      </p:sp>
      <p:sp>
        <p:nvSpPr>
          <p:cNvPr id="22" name="TextBox 21"/>
          <p:cNvSpPr txBox="1"/>
          <p:nvPr/>
        </p:nvSpPr>
        <p:spPr>
          <a:xfrm>
            <a:off x="1126273" y="2495117"/>
            <a:ext cx="3368455" cy="2862322"/>
          </a:xfrm>
          <a:prstGeom prst="rect">
            <a:avLst/>
          </a:prstGeom>
          <a:noFill/>
        </p:spPr>
        <p:txBody>
          <a:bodyPr wrap="square" rtlCol="0">
            <a:spAutoFit/>
          </a:bodyPr>
          <a:lstStyle/>
          <a:p>
            <a:pPr algn="just"/>
            <a:r>
              <a:rPr lang="el-GR" sz="2000" dirty="0"/>
              <a:t>Εάν ρίξετε μια ματιά στις περισσότερες λίστες ή άρθρα που μιλούν για διαπροσωπικές δεξιότητες στο χώρο εργασίας, οι τίτλοι θα μπορούσαν εύκολα να ήταν "</a:t>
            </a:r>
            <a:r>
              <a:rPr lang="el-GR" sz="2000" b="1" dirty="0"/>
              <a:t>Χαρακτηριστικά απαραίτητα για να είναι ένας αποτελεσματικός ηγέτης</a:t>
            </a:r>
            <a:r>
              <a:rPr lang="el-GR" sz="2000" dirty="0"/>
              <a:t>".</a:t>
            </a:r>
            <a:endParaRPr lang="el-GR" sz="2000" b="1" dirty="0"/>
          </a:p>
        </p:txBody>
      </p:sp>
      <p:pic>
        <p:nvPicPr>
          <p:cNvPr id="4" name="Bildobjekt 4">
            <a:extLst>
              <a:ext uri="{FF2B5EF4-FFF2-40B4-BE49-F238E27FC236}">
                <a16:creationId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6" name="Rectangle 5"/>
          <p:cNvSpPr/>
          <p:nvPr/>
        </p:nvSpPr>
        <p:spPr>
          <a:xfrm>
            <a:off x="7547019" y="2486722"/>
            <a:ext cx="3425781" cy="3170099"/>
          </a:xfrm>
          <a:prstGeom prst="rect">
            <a:avLst/>
          </a:prstGeom>
        </p:spPr>
        <p:txBody>
          <a:bodyPr wrap="square">
            <a:spAutoFit/>
          </a:bodyPr>
          <a:lstStyle/>
          <a:p>
            <a:pPr algn="just"/>
            <a:r>
              <a:rPr lang="el-GR" sz="2000" dirty="0">
                <a:solidFill>
                  <a:schemeClr val="accent2"/>
                </a:solidFill>
              </a:rPr>
              <a:t>Ένας ηγέτης χωρίς τη δυνατότητα να συνδεθεί με την ομάδα του θα αποτύχει αναπόφευκτα ή θα χάσει πολύτιμα μέλη της ομάδας, με αποτέλεσμα την απώλεια της παραγωγικότητας ή την επιβάρυνση των άλλων εργαζομένων με το έργο που απομένει.</a:t>
            </a:r>
          </a:p>
        </p:txBody>
      </p:sp>
      <p:pic>
        <p:nvPicPr>
          <p:cNvPr id="27651" name="Picture 3"/>
          <p:cNvPicPr>
            <a:picLocks noChangeAspect="1" noChangeArrowheads="1"/>
          </p:cNvPicPr>
          <p:nvPr/>
        </p:nvPicPr>
        <p:blipFill>
          <a:blip r:embed="rId4"/>
          <a:srcRect/>
          <a:stretch>
            <a:fillRect/>
          </a:stretch>
        </p:blipFill>
        <p:spPr bwMode="auto">
          <a:xfrm>
            <a:off x="4730831" y="1855899"/>
            <a:ext cx="2658468" cy="3600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4FAB73BC-B049-4115-A692-8D63A059BFB8}" type="slidenum">
              <a:rPr lang="en-US" smtClean="0"/>
              <a:pPr/>
              <a:t>15</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ÎÏÎ¿ÏÎ­Î»ÎµÏÎ¼Î± ÎµÎ¹ÎºÏÎ½Î±Ï Î³Î¹Î± productivity"/>
          <p:cNvPicPr>
            <a:picLocks noChangeAspect="1" noChangeArrowheads="1"/>
          </p:cNvPicPr>
          <p:nvPr/>
        </p:nvPicPr>
        <p:blipFill>
          <a:blip r:embed="rId4"/>
          <a:srcRect/>
          <a:stretch>
            <a:fillRect/>
          </a:stretch>
        </p:blipFill>
        <p:spPr bwMode="auto">
          <a:xfrm rot="20139150">
            <a:off x="5113941" y="1384144"/>
            <a:ext cx="3571875" cy="3048001"/>
          </a:xfrm>
          <a:prstGeom prst="rect">
            <a:avLst/>
          </a:prstGeom>
          <a:noFill/>
        </p:spPr>
      </p:pic>
      <p:sp>
        <p:nvSpPr>
          <p:cNvPr id="2" name="Title 1"/>
          <p:cNvSpPr>
            <a:spLocks noGrp="1"/>
          </p:cNvSpPr>
          <p:nvPr>
            <p:ph type="title"/>
          </p:nvPr>
        </p:nvSpPr>
        <p:spPr>
          <a:xfrm>
            <a:off x="1024127" y="585216"/>
            <a:ext cx="10394721" cy="1499616"/>
          </a:xfrm>
        </p:spPr>
        <p:txBody>
          <a:bodyPr>
            <a:normAutofit fontScale="90000"/>
          </a:bodyPr>
          <a:lstStyle/>
          <a:p>
            <a:r>
              <a:rPr lang="el-GR" sz="5400" b="1" dirty="0" smtClean="0"/>
              <a:t>ΜΑΛΑΚΕΣ ΔΕΞΙΟΤΗΤΕΣ ΠΟΥ ΕΦΑΡΜΟΖΟΝΤΑΙ ΣΤΗΝ ΕΠΑΓΓΕΛΜΑΤΙΚΗ ΖΩΗ</a:t>
            </a:r>
            <a:endParaRPr lang="el-GR" sz="5400" dirty="0"/>
          </a:p>
        </p:txBody>
      </p:sp>
      <p:sp>
        <p:nvSpPr>
          <p:cNvPr id="22" name="TextBox 21"/>
          <p:cNvSpPr txBox="1"/>
          <p:nvPr/>
        </p:nvSpPr>
        <p:spPr>
          <a:xfrm>
            <a:off x="940620" y="2186024"/>
            <a:ext cx="4854874" cy="3077766"/>
          </a:xfrm>
          <a:prstGeom prst="rect">
            <a:avLst/>
          </a:prstGeom>
          <a:noFill/>
        </p:spPr>
        <p:txBody>
          <a:bodyPr wrap="square" rtlCol="0">
            <a:spAutoFit/>
          </a:bodyPr>
          <a:lstStyle/>
          <a:p>
            <a:r>
              <a:rPr lang="en-US" sz="1400" dirty="0"/>
              <a:t> </a:t>
            </a:r>
            <a:endParaRPr lang="el-GR" sz="2000" dirty="0"/>
          </a:p>
          <a:p>
            <a:pPr algn="just"/>
            <a:r>
              <a:rPr lang="el-GR" sz="2000" b="1" dirty="0" smtClean="0"/>
              <a:t>ΔΡΑΣΤΗΡΙΟΤΗΤΑ</a:t>
            </a:r>
            <a:endParaRPr lang="el-GR" sz="2000" b="1" dirty="0"/>
          </a:p>
          <a:p>
            <a:pPr algn="just"/>
            <a:r>
              <a:rPr lang="en-US" sz="2000" dirty="0"/>
              <a:t> </a:t>
            </a:r>
            <a:endParaRPr lang="el-GR" sz="2000" dirty="0"/>
          </a:p>
          <a:p>
            <a:pPr algn="just"/>
            <a:r>
              <a:rPr lang="el-GR" sz="2000"/>
              <a:t>Προσπαθήστε να βρείτε τουλάχιστον άλλους δύο καλούς λόγους για τους οποίους οι μαλακές δεξιότητες στην προσωπική ζωή μπορεί να είναι χρήσιμες, αποδοτικές, παραγωγικές και επιτυχημένες στην επαγγελματική ζωή, δηλαδή στο περιβάλλον εργασίας σας.</a:t>
            </a:r>
            <a:endParaRPr lang="el-GR" sz="2000" dirty="0"/>
          </a:p>
        </p:txBody>
      </p:sp>
      <p:pic>
        <p:nvPicPr>
          <p:cNvPr id="4" name="Bildobjekt 4">
            <a:extLst>
              <a:ext uri="{FF2B5EF4-FFF2-40B4-BE49-F238E27FC236}">
                <a16:creationId xmlns:a16="http://schemas.microsoft.com/office/drawing/2014/main" id="{3FC7AC6F-6CCD-4D0E-A9FD-631589BA962B}"/>
              </a:ext>
            </a:extLst>
          </p:cNvPr>
          <p:cNvPicPr>
            <a:picLocks noChangeAspect="1"/>
          </p:cNvPicPr>
          <p:nvPr/>
        </p:nvPicPr>
        <p:blipFill>
          <a:blip r:embed="rId5"/>
          <a:stretch>
            <a:fillRect/>
          </a:stretch>
        </p:blipFill>
        <p:spPr>
          <a:xfrm>
            <a:off x="10932953" y="5774419"/>
            <a:ext cx="1259047" cy="1083581"/>
          </a:xfrm>
          <a:prstGeom prst="rect">
            <a:avLst/>
          </a:prstGeom>
        </p:spPr>
      </p:pic>
      <p:pic>
        <p:nvPicPr>
          <p:cNvPr id="26628" name="Picture 4" descr="ÎÏÎ¿ÏÎ­Î»ÎµÏÎ¼Î± ÎµÎ¹ÎºÏÎ½Î±Ï Î³Î¹Î± rewarding job"/>
          <p:cNvPicPr>
            <a:picLocks noChangeAspect="1" noChangeArrowheads="1"/>
          </p:cNvPicPr>
          <p:nvPr/>
        </p:nvPicPr>
        <p:blipFill>
          <a:blip r:embed="rId6"/>
          <a:srcRect/>
          <a:stretch>
            <a:fillRect/>
          </a:stretch>
        </p:blipFill>
        <p:spPr bwMode="auto">
          <a:xfrm rot="1643136">
            <a:off x="8620836" y="2344463"/>
            <a:ext cx="3283200" cy="2052000"/>
          </a:xfrm>
          <a:prstGeom prst="rect">
            <a:avLst/>
          </a:prstGeom>
          <a:noFill/>
        </p:spPr>
      </p:pic>
      <p:pic>
        <p:nvPicPr>
          <p:cNvPr id="26630" name="Picture 6" descr="ÎÏÎ¿ÏÎ­Î»ÎµÏÎ¼Î± ÎµÎ¹ÎºÏÎ½Î±Ï Î³Î¹Î± success workplace"/>
          <p:cNvPicPr>
            <a:picLocks noChangeAspect="1" noChangeArrowheads="1"/>
          </p:cNvPicPr>
          <p:nvPr/>
        </p:nvPicPr>
        <p:blipFill>
          <a:blip r:embed="rId7"/>
          <a:srcRect/>
          <a:stretch>
            <a:fillRect/>
          </a:stretch>
        </p:blipFill>
        <p:spPr bwMode="auto">
          <a:xfrm rot="21141949">
            <a:off x="7187440" y="4395230"/>
            <a:ext cx="2857500" cy="1952625"/>
          </a:xfrm>
          <a:prstGeom prst="rect">
            <a:avLst/>
          </a:prstGeom>
          <a:noFill/>
        </p:spPr>
      </p:pic>
      <p:sp>
        <p:nvSpPr>
          <p:cNvPr id="8" name="Slide Number Placeholder 7"/>
          <p:cNvSpPr>
            <a:spLocks noGrp="1"/>
          </p:cNvSpPr>
          <p:nvPr>
            <p:ph type="sldNum" sz="quarter" idx="12"/>
          </p:nvPr>
        </p:nvSpPr>
        <p:spPr/>
        <p:txBody>
          <a:bodyPr/>
          <a:lstStyle/>
          <a:p>
            <a:fld id="{4FAB73BC-B049-4115-A692-8D63A059BFB8}" type="slidenum">
              <a:rPr lang="en-US" smtClean="0"/>
              <a:pPr/>
              <a:t>16</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b="1" dirty="0" err="1" smtClean="0"/>
              <a:t>Στοχοι</a:t>
            </a:r>
            <a:endParaRPr lang="en-GB" b="1" dirty="0"/>
          </a:p>
        </p:txBody>
      </p:sp>
      <p:sp>
        <p:nvSpPr>
          <p:cNvPr id="6" name="Text Placeholder 5"/>
          <p:cNvSpPr>
            <a:spLocks noGrp="1"/>
          </p:cNvSpPr>
          <p:nvPr>
            <p:ph type="body" sz="half" idx="2"/>
          </p:nvPr>
        </p:nvSpPr>
        <p:spPr>
          <a:xfrm>
            <a:off x="1024128" y="1906073"/>
            <a:ext cx="4389120" cy="4113727"/>
          </a:xfrm>
        </p:spPr>
        <p:txBody>
          <a:bodyPr>
            <a:noAutofit/>
          </a:bodyPr>
          <a:lstStyle/>
          <a:p>
            <a:pPr marL="342900" lvl="0" indent="-342900"/>
            <a:r>
              <a:rPr lang="el-GR" sz="2000" dirty="0" smtClean="0">
                <a:solidFill>
                  <a:schemeClr val="accent2"/>
                </a:solidFill>
              </a:rPr>
              <a:t>Να μάθετε για τις μαλακές δεξιότητες</a:t>
            </a:r>
            <a:endParaRPr lang="el-GR" sz="2000" dirty="0">
              <a:solidFill>
                <a:schemeClr val="accent2"/>
              </a:solidFill>
            </a:endParaRPr>
          </a:p>
          <a:p>
            <a:pPr marL="342900" lvl="0" indent="-342900" algn="just">
              <a:buFont typeface="+mj-lt"/>
              <a:buAutoNum type="arabicPeriod"/>
            </a:pPr>
            <a:r>
              <a:rPr lang="el-GR" sz="2000" dirty="0" smtClean="0"/>
              <a:t>Να αναγνωρίσετε τα διαφορετικά προφίλ δεξιοτήτων και τις πλευρές της διαπροσωπικής διάστασης</a:t>
            </a:r>
            <a:endParaRPr lang="el-GR" sz="2000" dirty="0"/>
          </a:p>
          <a:p>
            <a:pPr marL="342900" lvl="0" indent="-342900" algn="just">
              <a:buFont typeface="+mj-lt"/>
              <a:buAutoNum type="arabicPeriod"/>
            </a:pPr>
            <a:r>
              <a:rPr lang="el-GR" sz="2000" dirty="0" smtClean="0"/>
              <a:t>Να αναγνωρίζετε τις μαλακές δεξιότητες στην προσωπική σας ζωή</a:t>
            </a:r>
            <a:endParaRPr lang="el-GR" sz="2000" dirty="0"/>
          </a:p>
          <a:p>
            <a:pPr marL="342900" lvl="0" indent="-342900" algn="just">
              <a:buFont typeface="+mj-lt"/>
              <a:buAutoNum type="arabicPeriod"/>
            </a:pPr>
            <a:r>
              <a:rPr lang="el-GR" sz="2000" dirty="0" smtClean="0"/>
              <a:t>Να εφαρμόζετε τις μαλακές δεξιότητες στην εργασιακή ζωή</a:t>
            </a:r>
            <a:endParaRPr lang="el-GR" sz="2000" dirty="0"/>
          </a:p>
          <a:p>
            <a:pPr marL="342900" lvl="0" indent="-342900" algn="just">
              <a:buFont typeface="+mj-lt"/>
              <a:buAutoNum type="arabicPeriod"/>
            </a:pPr>
            <a:r>
              <a:rPr lang="el-GR" sz="2000" dirty="0" smtClean="0"/>
              <a:t>Να έχετε μια αρχική κατανόηση του πώς διαπροσωπικές δεξιότητες συμβάλλουν σε καλές εργασιακές σχέσεις, καθώς και συνολικά στην αποδοτικότητα</a:t>
            </a:r>
            <a:endParaRPr lang="el-GR" sz="2000" dirty="0"/>
          </a:p>
        </p:txBody>
      </p:sp>
      <p:pic>
        <p:nvPicPr>
          <p:cNvPr id="5" name="Bildobjekt 4">
            <a:extLst>
              <a:ext uri="{FF2B5EF4-FFF2-40B4-BE49-F238E27FC236}">
                <a16:creationId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pic>
        <p:nvPicPr>
          <p:cNvPr id="8" name="Picture 2" descr="ÎÏÎ¿ÏÎ­Î»ÎµÏÎ¼Î± ÎµÎ¹ÎºÏÎ½Î±Ï Î³Î¹Î± soft skills"/>
          <p:cNvPicPr>
            <a:picLocks noChangeAspect="1" noChangeArrowheads="1"/>
          </p:cNvPicPr>
          <p:nvPr/>
        </p:nvPicPr>
        <p:blipFill>
          <a:blip r:embed="rId4"/>
          <a:srcRect/>
          <a:stretch>
            <a:fillRect/>
          </a:stretch>
        </p:blipFill>
        <p:spPr bwMode="auto">
          <a:xfrm>
            <a:off x="6374277" y="1240037"/>
            <a:ext cx="4911629" cy="4752000"/>
          </a:xfrm>
          <a:prstGeom prst="rect">
            <a:avLst/>
          </a:prstGeom>
          <a:noFill/>
        </p:spPr>
      </p:pic>
      <p:sp>
        <p:nvSpPr>
          <p:cNvPr id="9" name="Slide Number Placeholder 8"/>
          <p:cNvSpPr>
            <a:spLocks noGrp="1"/>
          </p:cNvSpPr>
          <p:nvPr>
            <p:ph type="sldNum" sz="quarter" idx="12"/>
          </p:nvPr>
        </p:nvSpPr>
        <p:spPr/>
        <p:txBody>
          <a:bodyPr/>
          <a:lstStyle/>
          <a:p>
            <a:fld id="{4FAB73BC-B049-4115-A692-8D63A059BFB8}" type="slidenum">
              <a:rPr lang="en-US" smtClean="0"/>
              <a:pPr/>
              <a:t>2</a:t>
            </a:fld>
            <a:endParaRPr lang="en-US" dirty="0"/>
          </a:p>
        </p:txBody>
      </p:sp>
    </p:spTree>
    <p:custDataLst>
      <p:tags r:id="rId1"/>
    </p:custDataLst>
    <p:extLst>
      <p:ext uri="{BB962C8B-B14F-4D97-AF65-F5344CB8AC3E}">
        <p14:creationId xmlns:p14="http://schemas.microsoft.com/office/powerpoint/2010/main" val="493602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b="1" dirty="0" smtClean="0"/>
              <a:t>Τι </a:t>
            </a:r>
            <a:r>
              <a:rPr lang="el-GR" b="1" dirty="0" err="1" smtClean="0"/>
              <a:t>ειναι</a:t>
            </a:r>
            <a:r>
              <a:rPr lang="el-GR" b="1" dirty="0" smtClean="0"/>
              <a:t> οι </a:t>
            </a:r>
            <a:r>
              <a:rPr lang="el-GR" b="1" dirty="0" err="1" smtClean="0"/>
              <a:t>μαλακεσ</a:t>
            </a:r>
            <a:r>
              <a:rPr lang="el-GR" b="1" dirty="0" smtClean="0"/>
              <a:t> </a:t>
            </a:r>
            <a:r>
              <a:rPr lang="el-GR" b="1" dirty="0" err="1" smtClean="0"/>
              <a:t>δεξιοτητεσ</a:t>
            </a:r>
            <a:endParaRPr lang="el-GR" dirty="0"/>
          </a:p>
        </p:txBody>
      </p:sp>
      <p:sp>
        <p:nvSpPr>
          <p:cNvPr id="11" name="TextBox 10"/>
          <p:cNvSpPr txBox="1"/>
          <p:nvPr/>
        </p:nvSpPr>
        <p:spPr>
          <a:xfrm>
            <a:off x="785612" y="1854557"/>
            <a:ext cx="4667334" cy="6432530"/>
          </a:xfrm>
          <a:prstGeom prst="rect">
            <a:avLst/>
          </a:prstGeom>
          <a:noFill/>
        </p:spPr>
        <p:txBody>
          <a:bodyPr wrap="square" rtlCol="0">
            <a:spAutoFit/>
          </a:bodyPr>
          <a:lstStyle/>
          <a:p>
            <a:pPr algn="just"/>
            <a:r>
              <a:rPr lang="el-GR" sz="2000" b="1" dirty="0" smtClean="0"/>
              <a:t>Οι μαλακές δεξιότητες – σε αντίθεση με τις σκληρές δεξιότητες, που είναι μετρήσιμες και μπορούν να αποδειχθούν – είναι ρευστές και δύσκολο να μετρηθούν. Παρ’όλα αυτά, είναι σημαντικές στην αναζήτηση εργασίας και γενικότερα στις επαγγελματικές καριέρες.</a:t>
            </a:r>
            <a:r>
              <a:rPr lang="en-US" sz="2000" b="1" dirty="0" smtClean="0"/>
              <a:t> </a:t>
            </a:r>
            <a:r>
              <a:rPr lang="el-GR" sz="2000" b="1" dirty="0" smtClean="0"/>
              <a:t>Οι μαλακές δεξιότητες συνδέονται περισσότερο με το ποιο είναι αυτοί οι άνθρωποι, παρά με το τι ξέρουν.</a:t>
            </a:r>
            <a:r>
              <a:rPr lang="en-US" sz="2000" dirty="0"/>
              <a:t>  </a:t>
            </a:r>
          </a:p>
          <a:p>
            <a:pPr algn="just"/>
            <a:r>
              <a:rPr lang="el-GR" sz="2000" dirty="0" smtClean="0">
                <a:solidFill>
                  <a:srgbClr val="7EA8B4"/>
                </a:solidFill>
              </a:rPr>
              <a:t>Ένας λόγος που οι μαλακές δεξιότητες είναι τόσο υπολογίσιμες είναι ότι διευκολύνουν τις ανθρώπινες σχέσεις όπως η </a:t>
            </a:r>
            <a:r>
              <a:rPr lang="el-GR" sz="2000" dirty="0">
                <a:solidFill>
                  <a:srgbClr val="7EA8B4"/>
                </a:solidFill>
              </a:rPr>
              <a:t>προβολή και η δημιουργία περισσότερων ευκαιριών προσωπικής και επαγγελματικής προόδου</a:t>
            </a:r>
            <a:r>
              <a:rPr lang="en-US" sz="2000" dirty="0" smtClean="0">
                <a:solidFill>
                  <a:srgbClr val="7EA8B4"/>
                </a:solidFill>
              </a:rPr>
              <a:t>.</a:t>
            </a:r>
            <a:endParaRPr lang="en-US" sz="2000" dirty="0">
              <a:solidFill>
                <a:srgbClr val="7EA8B4"/>
              </a:solidFill>
            </a:endParaRPr>
          </a:p>
          <a:p>
            <a:pPr algn="just"/>
            <a:endParaRPr lang="el-GR" sz="2000" dirty="0"/>
          </a:p>
          <a:p>
            <a:endParaRPr lang="en-GB" dirty="0"/>
          </a:p>
          <a:p>
            <a:endParaRPr lang="en-GB" dirty="0"/>
          </a:p>
          <a:p>
            <a:endParaRPr lang="en-GB" dirty="0"/>
          </a:p>
          <a:p>
            <a:endParaRPr lang="en-GB" dirty="0"/>
          </a:p>
        </p:txBody>
      </p:sp>
      <p:pic>
        <p:nvPicPr>
          <p:cNvPr id="7" name="Bildobjekt 4">
            <a:extLst>
              <a:ext uri="{FF2B5EF4-FFF2-40B4-BE49-F238E27FC236}">
                <a16:creationId xmlns:a16="http://schemas.microsoft.com/office/drawing/2014/main" id="{3FC7AC6F-6CCD-4D0E-A9FD-631589BA962B}"/>
              </a:ext>
            </a:extLst>
          </p:cNvPr>
          <p:cNvPicPr>
            <a:picLocks noChangeAspect="1"/>
          </p:cNvPicPr>
          <p:nvPr/>
        </p:nvPicPr>
        <p:blipFill>
          <a:blip r:embed="rId4"/>
          <a:stretch>
            <a:fillRect/>
          </a:stretch>
        </p:blipFill>
        <p:spPr>
          <a:xfrm>
            <a:off x="10932953" y="5774419"/>
            <a:ext cx="1259047" cy="1083581"/>
          </a:xfrm>
          <a:prstGeom prst="rect">
            <a:avLst/>
          </a:prstGeom>
        </p:spPr>
      </p:pic>
      <p:pic>
        <p:nvPicPr>
          <p:cNvPr id="40965" name="Picture 5" descr="ÎÏÎ¿ÏÎ­Î»ÎµÏÎ¼Î± ÎµÎ¹ÎºÏÎ½Î±Ï Î³Î¹Î± corporate world"/>
          <p:cNvPicPr>
            <a:picLocks noChangeAspect="1" noChangeArrowheads="1"/>
          </p:cNvPicPr>
          <p:nvPr/>
        </p:nvPicPr>
        <p:blipFill>
          <a:blip r:embed="rId5"/>
          <a:srcRect/>
          <a:stretch>
            <a:fillRect/>
          </a:stretch>
        </p:blipFill>
        <p:spPr bwMode="auto">
          <a:xfrm>
            <a:off x="5487977" y="1557543"/>
            <a:ext cx="6142957" cy="4248000"/>
          </a:xfrm>
          <a:prstGeom prst="rect">
            <a:avLst/>
          </a:prstGeom>
          <a:noFill/>
        </p:spPr>
      </p:pic>
      <p:sp>
        <p:nvSpPr>
          <p:cNvPr id="8" name="Slide Number Placeholder 7"/>
          <p:cNvSpPr>
            <a:spLocks noGrp="1"/>
          </p:cNvSpPr>
          <p:nvPr>
            <p:ph type="sldNum" sz="quarter" idx="12"/>
          </p:nvPr>
        </p:nvSpPr>
        <p:spPr/>
        <p:txBody>
          <a:bodyPr/>
          <a:lstStyle/>
          <a:p>
            <a:fld id="{4FAB73BC-B049-4115-A692-8D63A059BFB8}" type="slidenum">
              <a:rPr lang="en-US" smtClean="0"/>
              <a:pPr/>
              <a:t>3</a:t>
            </a:fld>
            <a:endParaRPr lang="en-US" dirty="0"/>
          </a:p>
        </p:txBody>
      </p:sp>
    </p:spTree>
    <p:custDataLst>
      <p:tags r:id="rId1"/>
    </p:custDataLst>
    <p:extLst>
      <p:ext uri="{BB962C8B-B14F-4D97-AF65-F5344CB8AC3E}">
        <p14:creationId xmlns:p14="http://schemas.microsoft.com/office/powerpoint/2010/main" val="3724897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Τι </a:t>
            </a:r>
            <a:r>
              <a:rPr lang="el-GR" b="1" dirty="0" err="1" smtClean="0"/>
              <a:t>ειναι</a:t>
            </a:r>
            <a:r>
              <a:rPr lang="el-GR" b="1" dirty="0" smtClean="0"/>
              <a:t> οι </a:t>
            </a:r>
            <a:r>
              <a:rPr lang="el-GR" b="1" dirty="0" err="1" smtClean="0"/>
              <a:t>μαλακεσ</a:t>
            </a:r>
            <a:r>
              <a:rPr lang="el-GR" b="1" dirty="0" smtClean="0"/>
              <a:t> </a:t>
            </a:r>
            <a:r>
              <a:rPr lang="el-GR" b="1" dirty="0" err="1" smtClean="0"/>
              <a:t>δεξιοτητεσ</a:t>
            </a:r>
            <a:r>
              <a:rPr lang="en-US" b="1" dirty="0"/>
              <a:t>;</a:t>
            </a:r>
            <a:endParaRPr lang="en-GB" dirty="0"/>
          </a:p>
        </p:txBody>
      </p:sp>
      <p:sp>
        <p:nvSpPr>
          <p:cNvPr id="12" name="TextBox 11"/>
          <p:cNvSpPr txBox="1"/>
          <p:nvPr/>
        </p:nvSpPr>
        <p:spPr>
          <a:xfrm>
            <a:off x="157162" y="2074907"/>
            <a:ext cx="5629275" cy="3785652"/>
          </a:xfrm>
          <a:prstGeom prst="rect">
            <a:avLst/>
          </a:prstGeom>
          <a:noFill/>
        </p:spPr>
        <p:txBody>
          <a:bodyPr wrap="square" rtlCol="0">
            <a:spAutoFit/>
          </a:bodyPr>
          <a:lstStyle/>
          <a:p>
            <a:pPr algn="just"/>
            <a:r>
              <a:rPr lang="el-GR" sz="2000" dirty="0" smtClean="0"/>
              <a:t>Αυτός ο όρος περιγράφει αυτά τα προσωπικά χαρακτηριστικά που αναδεικνύουν </a:t>
            </a:r>
            <a:r>
              <a:rPr lang="el-GR" sz="2000" b="1" dirty="0" smtClean="0">
                <a:solidFill>
                  <a:schemeClr val="accent2"/>
                </a:solidFill>
              </a:rPr>
              <a:t>ένα υψηλό επίπεδο συναισθηματικής νοημοσύνης.</a:t>
            </a:r>
            <a:endParaRPr lang="el-GR" sz="2000" dirty="0">
              <a:solidFill>
                <a:schemeClr val="accent2"/>
              </a:solidFill>
            </a:endParaRPr>
          </a:p>
          <a:p>
            <a:pPr algn="just"/>
            <a:r>
              <a:rPr lang="en-US" sz="2000" dirty="0"/>
              <a:t> </a:t>
            </a:r>
            <a:endParaRPr lang="el-GR" sz="2000" dirty="0"/>
          </a:p>
          <a:p>
            <a:pPr algn="just"/>
            <a:r>
              <a:rPr lang="el-GR" sz="2000" dirty="0" smtClean="0"/>
              <a:t>Επομένως, οι μαλακές δεξιότητες μπορούν να είναι</a:t>
            </a:r>
            <a:r>
              <a:rPr lang="en-US" sz="2000" dirty="0" smtClean="0"/>
              <a:t>:</a:t>
            </a:r>
            <a:endParaRPr lang="el-GR" sz="2000" dirty="0"/>
          </a:p>
          <a:p>
            <a:pPr marL="457200" lvl="0" indent="-457200" algn="just">
              <a:buClr>
                <a:schemeClr val="accent2"/>
              </a:buClr>
              <a:buFont typeface="Arial" pitchFamily="34" charset="0"/>
              <a:buChar char="•"/>
            </a:pPr>
            <a:r>
              <a:rPr lang="el-GR" sz="2000" b="1" dirty="0" smtClean="0">
                <a:solidFill>
                  <a:schemeClr val="accent2"/>
                </a:solidFill>
              </a:rPr>
              <a:t>κοινωνικές</a:t>
            </a:r>
            <a:r>
              <a:rPr lang="en-US" sz="2000" b="1" dirty="0" smtClean="0"/>
              <a:t> </a:t>
            </a:r>
            <a:r>
              <a:rPr lang="en-US" sz="2000" dirty="0" smtClean="0"/>
              <a:t>(</a:t>
            </a:r>
            <a:r>
              <a:rPr lang="el-GR" sz="2000" dirty="0" smtClean="0"/>
              <a:t>βασισμένες στην επικοινωνία</a:t>
            </a:r>
            <a:r>
              <a:rPr lang="en-US" sz="2000" dirty="0" smtClean="0"/>
              <a:t>)</a:t>
            </a:r>
            <a:endParaRPr lang="el-GR" sz="2000" dirty="0"/>
          </a:p>
          <a:p>
            <a:pPr marL="457200" lvl="0" indent="-457200" algn="just">
              <a:buClr>
                <a:schemeClr val="accent2"/>
              </a:buClr>
              <a:buFont typeface="Arial" pitchFamily="34" charset="0"/>
              <a:buChar char="•"/>
            </a:pPr>
            <a:r>
              <a:rPr lang="el-GR" sz="2000" b="1" dirty="0" smtClean="0">
                <a:solidFill>
                  <a:schemeClr val="accent2"/>
                </a:solidFill>
              </a:rPr>
              <a:t>οργανωτικές</a:t>
            </a:r>
            <a:r>
              <a:rPr lang="en-US" sz="2000" b="1" dirty="0" smtClean="0"/>
              <a:t> </a:t>
            </a:r>
            <a:r>
              <a:rPr lang="en-US" sz="2000" dirty="0" smtClean="0"/>
              <a:t>(</a:t>
            </a:r>
            <a:r>
              <a:rPr lang="el-GR" sz="2000" dirty="0" smtClean="0"/>
              <a:t>στρατηγική</a:t>
            </a:r>
            <a:r>
              <a:rPr lang="en-US" sz="2000" dirty="0" smtClean="0"/>
              <a:t>, </a:t>
            </a:r>
            <a:r>
              <a:rPr lang="el-GR" sz="2000" dirty="0" smtClean="0"/>
              <a:t>ικανότητα καινοτομίας</a:t>
            </a:r>
            <a:r>
              <a:rPr lang="en-US" sz="2000" dirty="0" smtClean="0"/>
              <a:t>)</a:t>
            </a:r>
            <a:endParaRPr lang="el-GR" sz="2000" dirty="0"/>
          </a:p>
          <a:p>
            <a:pPr marL="457200" lvl="0" indent="-457200" algn="just">
              <a:buClr>
                <a:schemeClr val="accent2"/>
              </a:buClr>
              <a:buFont typeface="Arial" pitchFamily="34" charset="0"/>
              <a:buChar char="•"/>
            </a:pPr>
            <a:r>
              <a:rPr lang="el-GR" sz="2000" b="1" dirty="0" smtClean="0">
                <a:solidFill>
                  <a:schemeClr val="accent2"/>
                </a:solidFill>
              </a:rPr>
              <a:t>τεχνικές</a:t>
            </a:r>
            <a:r>
              <a:rPr lang="en-US" sz="2000" b="1" dirty="0" smtClean="0">
                <a:solidFill>
                  <a:schemeClr val="accent2"/>
                </a:solidFill>
              </a:rPr>
              <a:t> </a:t>
            </a:r>
            <a:r>
              <a:rPr lang="en-US" sz="2000" dirty="0" smtClean="0"/>
              <a:t>(</a:t>
            </a:r>
            <a:r>
              <a:rPr lang="el-GR" sz="2000" dirty="0" smtClean="0"/>
              <a:t>ειδικές ικανότητες για διάφορες υποκατηγορίες</a:t>
            </a:r>
            <a:r>
              <a:rPr lang="en-US" sz="2000" dirty="0" smtClean="0"/>
              <a:t>)</a:t>
            </a:r>
            <a:endParaRPr lang="el-GR" sz="2000" dirty="0"/>
          </a:p>
          <a:p>
            <a:pPr marL="457200" lvl="0" indent="-457200" algn="just">
              <a:buClr>
                <a:schemeClr val="accent2"/>
              </a:buClr>
              <a:buFont typeface="Arial" pitchFamily="34" charset="0"/>
              <a:buChar char="•"/>
            </a:pPr>
            <a:r>
              <a:rPr lang="el-GR" sz="2000" b="1" dirty="0" smtClean="0">
                <a:solidFill>
                  <a:schemeClr val="accent2"/>
                </a:solidFill>
              </a:rPr>
              <a:t>Δημιουργικές/καλλιτεχνικές</a:t>
            </a:r>
            <a:r>
              <a:rPr lang="en-US" sz="2000" b="1" dirty="0" smtClean="0"/>
              <a:t> </a:t>
            </a:r>
            <a:r>
              <a:rPr lang="en-US" sz="2000" dirty="0" smtClean="0"/>
              <a:t>(</a:t>
            </a:r>
            <a:r>
              <a:rPr lang="el-GR" sz="2000" dirty="0"/>
              <a:t>ειδικές ικανότητες για διάφορες υποκατηγορίες</a:t>
            </a:r>
            <a:r>
              <a:rPr lang="en-US" sz="2000" dirty="0" smtClean="0"/>
              <a:t>).</a:t>
            </a:r>
            <a:endParaRPr lang="el-GR" sz="2000" dirty="0"/>
          </a:p>
        </p:txBody>
      </p:sp>
      <p:pic>
        <p:nvPicPr>
          <p:cNvPr id="34820" name="Picture 4" descr="ÎÏÎ¿ÏÎ­Î»ÎµÏÎ¼Î± ÎµÎ¹ÎºÏÎ½Î±Ï Î³Î¹Î± work place"/>
          <p:cNvPicPr>
            <a:picLocks noChangeAspect="1" noChangeArrowheads="1"/>
          </p:cNvPicPr>
          <p:nvPr/>
        </p:nvPicPr>
        <p:blipFill>
          <a:blip r:embed="rId4"/>
          <a:srcRect/>
          <a:stretch>
            <a:fillRect/>
          </a:stretch>
        </p:blipFill>
        <p:spPr bwMode="auto">
          <a:xfrm>
            <a:off x="5892726" y="2167942"/>
            <a:ext cx="5397302" cy="3600000"/>
          </a:xfrm>
          <a:prstGeom prst="rect">
            <a:avLst/>
          </a:prstGeom>
          <a:noFill/>
        </p:spPr>
      </p:pic>
      <p:pic>
        <p:nvPicPr>
          <p:cNvPr id="6" name="Bildobjekt 4">
            <a:extLst>
              <a:ext uri="{FF2B5EF4-FFF2-40B4-BE49-F238E27FC236}">
                <a16:creationId xmlns:a16="http://schemas.microsoft.com/office/drawing/2014/main" id="{3FC7AC6F-6CCD-4D0E-A9FD-631589BA962B}"/>
              </a:ext>
            </a:extLst>
          </p:cNvPr>
          <p:cNvPicPr>
            <a:picLocks noChangeAspect="1"/>
          </p:cNvPicPr>
          <p:nvPr/>
        </p:nvPicPr>
        <p:blipFill>
          <a:blip r:embed="rId5"/>
          <a:stretch>
            <a:fillRect/>
          </a:stretch>
        </p:blipFill>
        <p:spPr>
          <a:xfrm>
            <a:off x="10932953" y="5774419"/>
            <a:ext cx="1259047" cy="1083581"/>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pPr/>
              <a:t>4</a:t>
            </a:fld>
            <a:endParaRPr lang="en-US" dirty="0"/>
          </a:p>
        </p:txBody>
      </p:sp>
    </p:spTree>
    <p:custDataLst>
      <p:tags r:id="rId1"/>
    </p:custDataLst>
    <p:extLst>
      <p:ext uri="{BB962C8B-B14F-4D97-AF65-F5344CB8AC3E}">
        <p14:creationId xmlns:p14="http://schemas.microsoft.com/office/powerpoint/2010/main" val="1041231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download.jpg"/>
          <p:cNvPicPr>
            <a:picLocks noChangeAspect="1"/>
          </p:cNvPicPr>
          <p:nvPr/>
        </p:nvPicPr>
        <p:blipFill>
          <a:blip r:embed="rId3"/>
          <a:stretch>
            <a:fillRect/>
          </a:stretch>
        </p:blipFill>
        <p:spPr>
          <a:xfrm>
            <a:off x="4915099" y="3516624"/>
            <a:ext cx="2619375" cy="1743075"/>
          </a:xfrm>
          <a:prstGeom prst="rect">
            <a:avLst/>
          </a:prstGeom>
        </p:spPr>
      </p:pic>
      <p:sp>
        <p:nvSpPr>
          <p:cNvPr id="2" name="Title 1"/>
          <p:cNvSpPr>
            <a:spLocks noGrp="1"/>
          </p:cNvSpPr>
          <p:nvPr>
            <p:ph type="title"/>
          </p:nvPr>
        </p:nvSpPr>
        <p:spPr>
          <a:xfrm>
            <a:off x="1009839" y="213741"/>
            <a:ext cx="10508509" cy="1499616"/>
          </a:xfrm>
        </p:spPr>
        <p:txBody>
          <a:bodyPr>
            <a:normAutofit/>
          </a:bodyPr>
          <a:lstStyle/>
          <a:p>
            <a:pPr algn="ctr"/>
            <a:r>
              <a:rPr lang="el-GR" sz="4800" b="1" dirty="0" err="1" smtClean="0"/>
              <a:t>Ποιεσ</a:t>
            </a:r>
            <a:r>
              <a:rPr lang="el-GR" sz="4800" b="1" dirty="0" smtClean="0"/>
              <a:t> </a:t>
            </a:r>
            <a:r>
              <a:rPr lang="el-GR" sz="4800" b="1" dirty="0" err="1" smtClean="0"/>
              <a:t>ειναι</a:t>
            </a:r>
            <a:r>
              <a:rPr lang="el-GR" sz="4800" b="1" dirty="0" smtClean="0"/>
              <a:t> οι </a:t>
            </a:r>
            <a:r>
              <a:rPr lang="el-GR" sz="4800" b="1" dirty="0" err="1" smtClean="0"/>
              <a:t>μαλακεσ</a:t>
            </a:r>
            <a:r>
              <a:rPr lang="el-GR" sz="4800" b="1" dirty="0" smtClean="0"/>
              <a:t> </a:t>
            </a:r>
            <a:r>
              <a:rPr lang="el-GR" sz="4800" b="1" dirty="0" err="1" smtClean="0"/>
              <a:t>δεξιοτητεσ</a:t>
            </a:r>
            <a:r>
              <a:rPr lang="el-GR" sz="4800" b="1" dirty="0" smtClean="0"/>
              <a:t> στην </a:t>
            </a:r>
            <a:r>
              <a:rPr lang="el-GR" sz="4800" b="1" dirty="0" err="1" smtClean="0"/>
              <a:t>καθημερινοτητα</a:t>
            </a:r>
            <a:r>
              <a:rPr lang="el-GR" sz="4800" b="1" dirty="0" smtClean="0"/>
              <a:t>?</a:t>
            </a:r>
            <a:endParaRPr lang="el-GR" sz="4800" dirty="0"/>
          </a:p>
        </p:txBody>
      </p:sp>
      <p:pic>
        <p:nvPicPr>
          <p:cNvPr id="32772" name="Picture 4" descr="Î£ÏÎµÏÎ¹ÎºÎ® ÎµÎ¹ÎºÏÎ½Î±"/>
          <p:cNvPicPr>
            <a:picLocks noChangeAspect="1" noChangeArrowheads="1"/>
          </p:cNvPicPr>
          <p:nvPr/>
        </p:nvPicPr>
        <p:blipFill>
          <a:blip r:embed="rId4"/>
          <a:srcRect/>
          <a:stretch>
            <a:fillRect/>
          </a:stretch>
        </p:blipFill>
        <p:spPr bwMode="auto">
          <a:xfrm>
            <a:off x="7608200" y="1748469"/>
            <a:ext cx="2270270" cy="1512000"/>
          </a:xfrm>
          <a:prstGeom prst="rect">
            <a:avLst/>
          </a:prstGeom>
          <a:noFill/>
        </p:spPr>
      </p:pic>
      <p:sp>
        <p:nvSpPr>
          <p:cNvPr id="32774" name="AutoShape 6"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6" name="AutoShape 8"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8" name="AutoShape 10"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0" name="AutoShape 12"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2" name="AutoShape 14"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4" name="AutoShape 16" descr="ÎÏÎ¿ÏÎ­Î»ÎµÏÎ¼Î± ÎµÎ¹ÎºÏÎ½Î±Ï Î³Î¹Î± listen ski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3" name="Picture 2" descr="Î£ÏÎµÏÎ¹ÎºÎ® ÎµÎ¹ÎºÏÎ½Î±"/>
          <p:cNvPicPr>
            <a:picLocks noChangeAspect="1" noChangeArrowheads="1"/>
          </p:cNvPicPr>
          <p:nvPr/>
        </p:nvPicPr>
        <p:blipFill>
          <a:blip r:embed="rId5"/>
          <a:srcRect/>
          <a:stretch>
            <a:fillRect/>
          </a:stretch>
        </p:blipFill>
        <p:spPr bwMode="auto">
          <a:xfrm rot="20989390">
            <a:off x="5603478" y="1925014"/>
            <a:ext cx="2320861" cy="1548000"/>
          </a:xfrm>
          <a:prstGeom prst="rect">
            <a:avLst/>
          </a:prstGeom>
          <a:noFill/>
        </p:spPr>
      </p:pic>
      <p:pic>
        <p:nvPicPr>
          <p:cNvPr id="25" name="Picture 24" descr="images.png"/>
          <p:cNvPicPr>
            <a:picLocks noChangeAspect="1"/>
          </p:cNvPicPr>
          <p:nvPr/>
        </p:nvPicPr>
        <p:blipFill>
          <a:blip r:embed="rId6"/>
          <a:stretch>
            <a:fillRect/>
          </a:stretch>
        </p:blipFill>
        <p:spPr>
          <a:xfrm rot="1405605">
            <a:off x="9787549" y="2384428"/>
            <a:ext cx="2186858" cy="1548000"/>
          </a:xfrm>
          <a:prstGeom prst="rect">
            <a:avLst/>
          </a:prstGeom>
        </p:spPr>
      </p:pic>
      <p:sp>
        <p:nvSpPr>
          <p:cNvPr id="32786" name="AutoShape 18" descr="ÎÏÎ¿ÏÎ­Î»ÎµÏÎ¼Î± ÎµÎ¹ÎºÏÎ½Î±Ï Î³Î¹Î± teamfahigke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 name="Rectangle 27"/>
          <p:cNvSpPr/>
          <p:nvPr/>
        </p:nvSpPr>
        <p:spPr>
          <a:xfrm>
            <a:off x="708339" y="1471961"/>
            <a:ext cx="4822666" cy="5570756"/>
          </a:xfrm>
          <a:prstGeom prst="rect">
            <a:avLst/>
          </a:prstGeom>
        </p:spPr>
        <p:txBody>
          <a:bodyPr wrap="square">
            <a:spAutoFit/>
          </a:bodyPr>
          <a:lstStyle/>
          <a:p>
            <a:r>
              <a:rPr lang="en-US" sz="2000" dirty="0"/>
              <a:t> </a:t>
            </a:r>
            <a:endParaRPr lang="el-GR" sz="2000" dirty="0"/>
          </a:p>
          <a:p>
            <a:r>
              <a:rPr lang="el-GR" sz="2000" dirty="0" smtClean="0">
                <a:solidFill>
                  <a:schemeClr val="accent2"/>
                </a:solidFill>
              </a:rPr>
              <a:t>Λίστα των μαλακών δεξιοτήτων</a:t>
            </a:r>
            <a:r>
              <a:rPr lang="en-US" sz="2000" dirty="0" smtClean="0">
                <a:solidFill>
                  <a:schemeClr val="accent2"/>
                </a:solidFill>
              </a:rPr>
              <a:t>: </a:t>
            </a:r>
            <a:endParaRPr lang="en-US" sz="2000" dirty="0">
              <a:solidFill>
                <a:schemeClr val="accent2"/>
              </a:solidFill>
            </a:endParaRPr>
          </a:p>
          <a:p>
            <a:pPr lvl="0" algn="just">
              <a:buClr>
                <a:schemeClr val="accent2"/>
              </a:buClr>
              <a:buFont typeface="Arial" pitchFamily="34" charset="0"/>
              <a:buChar char="•"/>
            </a:pPr>
            <a:r>
              <a:rPr lang="en-US" sz="2000" b="1" dirty="0"/>
              <a:t>  </a:t>
            </a:r>
            <a:r>
              <a:rPr lang="el-GR" sz="2000" b="1" dirty="0" smtClean="0">
                <a:solidFill>
                  <a:schemeClr val="accent2"/>
                </a:solidFill>
              </a:rPr>
              <a:t>Λεκτική επικοινωνία</a:t>
            </a:r>
            <a:r>
              <a:rPr lang="en-US" sz="2000" dirty="0" smtClean="0">
                <a:solidFill>
                  <a:schemeClr val="accent2"/>
                </a:solidFill>
              </a:rPr>
              <a:t>: </a:t>
            </a:r>
            <a:r>
              <a:rPr lang="el-GR" sz="2000" dirty="0" smtClean="0"/>
              <a:t>τι λέμε και πώς το λέμε</a:t>
            </a:r>
            <a:endParaRPr lang="el-GR" sz="2000" dirty="0"/>
          </a:p>
          <a:p>
            <a:pPr lvl="0" algn="just">
              <a:buClr>
                <a:schemeClr val="accent2"/>
              </a:buClr>
              <a:buFont typeface="Arial" pitchFamily="34" charset="0"/>
              <a:buChar char="•"/>
            </a:pPr>
            <a:r>
              <a:rPr lang="en-US" sz="2000" b="1" dirty="0"/>
              <a:t>  </a:t>
            </a:r>
            <a:r>
              <a:rPr lang="el-GR" sz="2000" b="1" dirty="0" smtClean="0">
                <a:solidFill>
                  <a:schemeClr val="accent2"/>
                </a:solidFill>
              </a:rPr>
              <a:t>Μη λεκτική επικοινωνία</a:t>
            </a:r>
            <a:r>
              <a:rPr lang="en-US" sz="2000" dirty="0" smtClean="0">
                <a:solidFill>
                  <a:schemeClr val="accent2"/>
                </a:solidFill>
              </a:rPr>
              <a:t>: </a:t>
            </a:r>
            <a:r>
              <a:rPr lang="el-GR" sz="2000" dirty="0" smtClean="0"/>
              <a:t>τι επικοινωνούμε με τρόπους πέραν του λεκτικού</a:t>
            </a:r>
            <a:endParaRPr lang="el-GR" sz="2000" dirty="0"/>
          </a:p>
          <a:p>
            <a:pPr lvl="0" algn="just">
              <a:buClr>
                <a:schemeClr val="accent2"/>
              </a:buClr>
              <a:buFont typeface="Arial" pitchFamily="34" charset="0"/>
              <a:buChar char="•"/>
            </a:pPr>
            <a:r>
              <a:rPr lang="en-US" sz="2000" b="1" dirty="0"/>
              <a:t>  </a:t>
            </a:r>
            <a:r>
              <a:rPr lang="el-GR" sz="2000" b="1" dirty="0">
                <a:solidFill>
                  <a:schemeClr val="accent2"/>
                </a:solidFill>
              </a:rPr>
              <a:t>Δ</a:t>
            </a:r>
            <a:r>
              <a:rPr lang="el-GR" sz="2000" b="1" dirty="0" smtClean="0">
                <a:solidFill>
                  <a:schemeClr val="accent2"/>
                </a:solidFill>
              </a:rPr>
              <a:t>εξιότητες ακρόασης</a:t>
            </a:r>
            <a:r>
              <a:rPr lang="en-US" sz="2000" dirty="0" smtClean="0">
                <a:solidFill>
                  <a:schemeClr val="accent2"/>
                </a:solidFill>
              </a:rPr>
              <a:t>: </a:t>
            </a:r>
            <a:r>
              <a:rPr lang="el-GR" sz="2000" dirty="0" smtClean="0"/>
              <a:t>πώς ερμηνεύουμε τη λεκτική και μη λεκτική επικοινωνία και τα μηνύματα που στέλνουν οι άλλοι</a:t>
            </a:r>
            <a:endParaRPr lang="en-US" sz="2000" dirty="0"/>
          </a:p>
          <a:p>
            <a:pPr lvl="0" algn="just">
              <a:buClr>
                <a:schemeClr val="accent2"/>
              </a:buClr>
              <a:buFont typeface="Arial" pitchFamily="34" charset="0"/>
              <a:buChar char="•"/>
            </a:pPr>
            <a:r>
              <a:rPr lang="en-US" sz="2000" b="1" dirty="0">
                <a:solidFill>
                  <a:schemeClr val="accent2"/>
                </a:solidFill>
              </a:rPr>
              <a:t>  </a:t>
            </a:r>
            <a:r>
              <a:rPr lang="el-GR" sz="2000" b="1" dirty="0" smtClean="0">
                <a:solidFill>
                  <a:schemeClr val="accent2"/>
                </a:solidFill>
              </a:rPr>
              <a:t>Διαπραγμάτευση</a:t>
            </a:r>
            <a:r>
              <a:rPr lang="en-US" sz="2000" dirty="0" smtClean="0">
                <a:solidFill>
                  <a:schemeClr val="accent2"/>
                </a:solidFill>
              </a:rPr>
              <a:t>: </a:t>
            </a:r>
            <a:r>
              <a:rPr lang="el-GR" sz="2000" dirty="0" smtClean="0"/>
              <a:t>η συνεργασία με τους άλλους προκειμένου να βρεθεί ένα κοινό αποδεκτό αποτέλεσμα που θα ικανοποιήσει και τις δύο μεριές</a:t>
            </a:r>
            <a:endParaRPr lang="el-GR" sz="2000" dirty="0"/>
          </a:p>
          <a:p>
            <a:pPr lvl="0" algn="just">
              <a:buClr>
                <a:schemeClr val="accent2"/>
              </a:buClr>
              <a:buFont typeface="Arial" pitchFamily="34" charset="0"/>
              <a:buChar char="•"/>
            </a:pPr>
            <a:r>
              <a:rPr lang="en-US" sz="2000" b="1" dirty="0"/>
              <a:t>  </a:t>
            </a:r>
            <a:r>
              <a:rPr lang="el-GR" sz="2000" b="1" dirty="0" err="1" smtClean="0">
                <a:solidFill>
                  <a:schemeClr val="accent2"/>
                </a:solidFill>
              </a:rPr>
              <a:t>Ηγετικότητα</a:t>
            </a:r>
            <a:r>
              <a:rPr lang="en-US" sz="2000" dirty="0" smtClean="0">
                <a:solidFill>
                  <a:schemeClr val="accent2"/>
                </a:solidFill>
              </a:rPr>
              <a:t>: </a:t>
            </a:r>
            <a:r>
              <a:rPr lang="el-GR" sz="2000" dirty="0" smtClean="0"/>
              <a:t>πώς επηρεάζουμε και καθοδηγούμε ανθρώπους στη ζωή μας και στο εργασιακό μας περιβάλλον</a:t>
            </a:r>
            <a:endParaRPr lang="el-GR" sz="2000" dirty="0"/>
          </a:p>
          <a:p>
            <a:endParaRPr lang="el-GR" sz="1600" dirty="0"/>
          </a:p>
        </p:txBody>
      </p:sp>
      <p:pic>
        <p:nvPicPr>
          <p:cNvPr id="29" name="Picture 28" descr="download.png"/>
          <p:cNvPicPr>
            <a:picLocks noChangeAspect="1"/>
          </p:cNvPicPr>
          <p:nvPr/>
        </p:nvPicPr>
        <p:blipFill>
          <a:blip r:embed="rId7"/>
          <a:stretch>
            <a:fillRect/>
          </a:stretch>
        </p:blipFill>
        <p:spPr>
          <a:xfrm rot="1791373">
            <a:off x="6960844" y="4825455"/>
            <a:ext cx="2764445" cy="1440000"/>
          </a:xfrm>
          <a:prstGeom prst="rect">
            <a:avLst/>
          </a:prstGeom>
        </p:spPr>
      </p:pic>
      <p:pic>
        <p:nvPicPr>
          <p:cNvPr id="32" name="Bildobjekt 4">
            <a:extLst>
              <a:ext uri="{FF2B5EF4-FFF2-40B4-BE49-F238E27FC236}">
                <a16:creationId xmlns:a16="http://schemas.microsoft.com/office/drawing/2014/main" id="{3FC7AC6F-6CCD-4D0E-A9FD-631589BA962B}"/>
              </a:ext>
            </a:extLst>
          </p:cNvPr>
          <p:cNvPicPr>
            <a:picLocks noChangeAspect="1"/>
          </p:cNvPicPr>
          <p:nvPr/>
        </p:nvPicPr>
        <p:blipFill>
          <a:blip r:embed="rId8"/>
          <a:stretch>
            <a:fillRect/>
          </a:stretch>
        </p:blipFill>
        <p:spPr>
          <a:xfrm>
            <a:off x="10932953" y="5774419"/>
            <a:ext cx="1259047" cy="1083581"/>
          </a:xfrm>
          <a:prstGeom prst="rect">
            <a:avLst/>
          </a:prstGeom>
        </p:spPr>
      </p:pic>
      <p:sp>
        <p:nvSpPr>
          <p:cNvPr id="18" name="Slide Number Placeholder 17"/>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31" name="Picture 30" descr="download (1).jpg"/>
          <p:cNvPicPr>
            <a:picLocks noChangeAspect="1"/>
          </p:cNvPicPr>
          <p:nvPr/>
        </p:nvPicPr>
        <p:blipFill>
          <a:blip r:embed="rId9"/>
          <a:stretch>
            <a:fillRect/>
          </a:stretch>
        </p:blipFill>
        <p:spPr>
          <a:xfrm rot="889925">
            <a:off x="9371401" y="3716184"/>
            <a:ext cx="2061160" cy="2052000"/>
          </a:xfrm>
          <a:prstGeom prst="rect">
            <a:avLst/>
          </a:prstGeom>
        </p:spPr>
      </p:pic>
    </p:spTree>
    <p:custDataLst>
      <p:tags r:id="rId1"/>
    </p:custDataLst>
    <p:extLst>
      <p:ext uri="{BB962C8B-B14F-4D97-AF65-F5344CB8AC3E}">
        <p14:creationId xmlns:p14="http://schemas.microsoft.com/office/powerpoint/2010/main" val="1359317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414" y="285179"/>
            <a:ext cx="10508509" cy="1499616"/>
          </a:xfrm>
        </p:spPr>
        <p:txBody>
          <a:bodyPr>
            <a:normAutofit/>
          </a:bodyPr>
          <a:lstStyle/>
          <a:p>
            <a:pPr algn="ctr"/>
            <a:r>
              <a:rPr lang="el-GR" sz="4800" b="1" dirty="0" err="1"/>
              <a:t>Ποιεσ</a:t>
            </a:r>
            <a:r>
              <a:rPr lang="el-GR" sz="4800" b="1" dirty="0"/>
              <a:t> </a:t>
            </a:r>
            <a:r>
              <a:rPr lang="el-GR" sz="4800" b="1" dirty="0" err="1"/>
              <a:t>ειναι</a:t>
            </a:r>
            <a:r>
              <a:rPr lang="el-GR" sz="4800" b="1" dirty="0"/>
              <a:t> οι </a:t>
            </a:r>
            <a:r>
              <a:rPr lang="el-GR" sz="4800" b="1" dirty="0" err="1"/>
              <a:t>μαλακεσ</a:t>
            </a:r>
            <a:r>
              <a:rPr lang="el-GR" sz="4800" b="1" dirty="0"/>
              <a:t> </a:t>
            </a:r>
            <a:r>
              <a:rPr lang="el-GR" sz="4800" b="1" dirty="0" err="1"/>
              <a:t>δεξιοτητεσ</a:t>
            </a:r>
            <a:r>
              <a:rPr lang="el-GR" sz="4800" b="1" dirty="0"/>
              <a:t> στην </a:t>
            </a:r>
            <a:r>
              <a:rPr lang="el-GR" sz="4800" b="1" dirty="0" err="1"/>
              <a:t>καθημερινοτητα</a:t>
            </a:r>
            <a:r>
              <a:rPr lang="el-GR" sz="4800" b="1" dirty="0"/>
              <a:t>?</a:t>
            </a:r>
            <a:endParaRPr lang="el-GR" sz="4800" dirty="0"/>
          </a:p>
        </p:txBody>
      </p:sp>
      <p:sp>
        <p:nvSpPr>
          <p:cNvPr id="32774" name="AutoShape 6"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6" name="AutoShape 8"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8" name="AutoShape 10"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0" name="AutoShape 12"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2" name="AutoShape 14"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4" name="AutoShape 16" descr="ÎÏÎ¿ÏÎ­Î»ÎµÏÎ¼Î± ÎµÎ¹ÎºÏÎ½Î±Ï Î³Î¹Î± listen ski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6" name="AutoShape 18" descr="ÎÏÎ¿ÏÎ­Î»ÎµÏÎ¼Î± ÎµÎ¹ÎºÏÎ½Î±Ï Î³Î¹Î± teamfahigke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 name="Rectangle 27"/>
          <p:cNvSpPr/>
          <p:nvPr/>
        </p:nvSpPr>
        <p:spPr>
          <a:xfrm>
            <a:off x="708339" y="1471961"/>
            <a:ext cx="4822666" cy="5324535"/>
          </a:xfrm>
          <a:prstGeom prst="rect">
            <a:avLst/>
          </a:prstGeom>
        </p:spPr>
        <p:txBody>
          <a:bodyPr wrap="square">
            <a:spAutoFit/>
          </a:bodyPr>
          <a:lstStyle/>
          <a:p>
            <a:r>
              <a:rPr lang="en-US" sz="2000" dirty="0"/>
              <a:t> </a:t>
            </a:r>
            <a:r>
              <a:rPr lang="en-US" sz="2000" dirty="0">
                <a:solidFill>
                  <a:schemeClr val="accent2"/>
                </a:solidFill>
              </a:rPr>
              <a:t> </a:t>
            </a:r>
          </a:p>
          <a:p>
            <a:pPr lvl="0" algn="just">
              <a:buClr>
                <a:schemeClr val="accent2"/>
              </a:buClr>
              <a:buFont typeface="Arial" pitchFamily="34" charset="0"/>
              <a:buChar char="•"/>
            </a:pPr>
            <a:r>
              <a:rPr lang="en-US" sz="2000" b="1" dirty="0"/>
              <a:t>  </a:t>
            </a:r>
            <a:r>
              <a:rPr lang="el-GR" sz="2000" b="1" dirty="0" smtClean="0">
                <a:solidFill>
                  <a:schemeClr val="accent2"/>
                </a:solidFill>
              </a:rPr>
              <a:t>Επίλυση προβλημάτων</a:t>
            </a:r>
            <a:r>
              <a:rPr lang="en-US" sz="2000" dirty="0" smtClean="0">
                <a:solidFill>
                  <a:schemeClr val="accent2"/>
                </a:solidFill>
              </a:rPr>
              <a:t>: </a:t>
            </a:r>
            <a:r>
              <a:rPr lang="en-US" sz="2000" dirty="0" smtClean="0"/>
              <a:t>w</a:t>
            </a:r>
            <a:r>
              <a:rPr lang="el-GR" sz="2000" dirty="0" smtClean="0"/>
              <a:t>η συνεργασία με άλλους προκειμένου να αναγνωριστούν, καθοριστούν και αποτελεσματικά επιλυθούν τυχόν προβλήματα</a:t>
            </a:r>
            <a:endParaRPr lang="en-US" sz="2000" dirty="0"/>
          </a:p>
          <a:p>
            <a:pPr lvl="0" algn="just">
              <a:buClr>
                <a:schemeClr val="accent2"/>
              </a:buClr>
              <a:buFont typeface="Arial" pitchFamily="34" charset="0"/>
              <a:buChar char="•"/>
            </a:pPr>
            <a:endParaRPr lang="el-GR" sz="2000" dirty="0"/>
          </a:p>
          <a:p>
            <a:pPr lvl="0" algn="just">
              <a:buClr>
                <a:schemeClr val="accent2"/>
              </a:buClr>
              <a:buFont typeface="Arial" pitchFamily="34" charset="0"/>
              <a:buChar char="•"/>
            </a:pPr>
            <a:r>
              <a:rPr lang="en-US" sz="2000" b="1" dirty="0"/>
              <a:t>  </a:t>
            </a:r>
            <a:r>
              <a:rPr lang="el-GR" sz="2000" b="1" dirty="0">
                <a:solidFill>
                  <a:schemeClr val="accent2"/>
                </a:solidFill>
              </a:rPr>
              <a:t>Λ</a:t>
            </a:r>
            <a:r>
              <a:rPr lang="el-GR" sz="2000" b="1" dirty="0" smtClean="0">
                <a:solidFill>
                  <a:schemeClr val="accent2"/>
                </a:solidFill>
              </a:rPr>
              <a:t>ήψη αποφάσεων</a:t>
            </a:r>
            <a:r>
              <a:rPr lang="en-US" sz="2000" dirty="0" smtClean="0">
                <a:solidFill>
                  <a:schemeClr val="accent2"/>
                </a:solidFill>
              </a:rPr>
              <a:t>: </a:t>
            </a:r>
            <a:r>
              <a:rPr lang="el-GR" sz="2000" dirty="0" smtClean="0"/>
              <a:t>αναζήτηση και ανάλυση επιλογών προκειμένου να παρθεί μια σωστή απόφαση</a:t>
            </a:r>
            <a:endParaRPr lang="en-US" sz="2000" dirty="0"/>
          </a:p>
          <a:p>
            <a:pPr lvl="0" algn="just">
              <a:buClr>
                <a:schemeClr val="accent2"/>
              </a:buClr>
              <a:buFont typeface="Arial" pitchFamily="34" charset="0"/>
              <a:buChar char="•"/>
            </a:pPr>
            <a:endParaRPr lang="el-GR" sz="2000" dirty="0"/>
          </a:p>
          <a:p>
            <a:pPr algn="just">
              <a:buClr>
                <a:schemeClr val="accent2"/>
              </a:buClr>
              <a:buFont typeface="Arial" pitchFamily="34" charset="0"/>
              <a:buChar char="•"/>
            </a:pPr>
            <a:r>
              <a:rPr lang="en-US" sz="2000" b="1" dirty="0"/>
              <a:t>  </a:t>
            </a:r>
            <a:r>
              <a:rPr lang="el-GR" sz="2000" b="1" dirty="0" err="1" smtClean="0">
                <a:solidFill>
                  <a:schemeClr val="accent2"/>
                </a:solidFill>
              </a:rPr>
              <a:t>διαχείρηση</a:t>
            </a:r>
            <a:r>
              <a:rPr lang="el-GR" sz="2000" b="1" dirty="0" smtClean="0">
                <a:solidFill>
                  <a:schemeClr val="accent2"/>
                </a:solidFill>
              </a:rPr>
              <a:t> άγχους και χρόνου</a:t>
            </a:r>
            <a:r>
              <a:rPr lang="en-US" sz="2000" b="1" dirty="0" smtClean="0">
                <a:solidFill>
                  <a:schemeClr val="accent2"/>
                </a:solidFill>
              </a:rPr>
              <a:t>:</a:t>
            </a:r>
            <a:r>
              <a:rPr lang="en-US" sz="2000" dirty="0" smtClean="0">
                <a:solidFill>
                  <a:schemeClr val="accent2"/>
                </a:solidFill>
              </a:rPr>
              <a:t> </a:t>
            </a:r>
            <a:r>
              <a:rPr lang="el-GR" sz="2000" dirty="0" smtClean="0"/>
              <a:t>πώς να αντιμετωπίσετε καταστάσεις και καθήκοντα ώστε να παρέχονται με τους κατάλληλους τρόπους, στην ώρα τους και χωρίς να ασκείται υπερβολική πίεση στο νου και στη  συμπεριφορά κάποιου</a:t>
            </a:r>
            <a:endParaRPr lang="nl-NL" sz="2000" dirty="0"/>
          </a:p>
          <a:p>
            <a:pPr lvl="0" algn="just">
              <a:buClr>
                <a:schemeClr val="accent2"/>
              </a:buClr>
              <a:buFont typeface="Arial" pitchFamily="34" charset="0"/>
              <a:buChar char="•"/>
            </a:pPr>
            <a:endParaRPr lang="en-US" sz="2000" dirty="0"/>
          </a:p>
        </p:txBody>
      </p:sp>
      <p:pic>
        <p:nvPicPr>
          <p:cNvPr id="32" name="Bildobjekt 4">
            <a:extLst>
              <a:ext uri="{FF2B5EF4-FFF2-40B4-BE49-F238E27FC236}">
                <a16:creationId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18" name="Slide Number Placeholder 17"/>
          <p:cNvSpPr>
            <a:spLocks noGrp="1"/>
          </p:cNvSpPr>
          <p:nvPr>
            <p:ph type="sldNum" sz="quarter" idx="12"/>
          </p:nvPr>
        </p:nvSpPr>
        <p:spPr/>
        <p:txBody>
          <a:bodyPr/>
          <a:lstStyle/>
          <a:p>
            <a:fld id="{4FAB73BC-B049-4115-A692-8D63A059BFB8}" type="slidenum">
              <a:rPr lang="en-US" smtClean="0"/>
              <a:pPr/>
              <a:t>6</a:t>
            </a:fld>
            <a:endParaRPr lang="en-US" dirty="0"/>
          </a:p>
        </p:txBody>
      </p:sp>
      <p:pic>
        <p:nvPicPr>
          <p:cNvPr id="3" name="Afbeelding 2">
            <a:extLst>
              <a:ext uri="{FF2B5EF4-FFF2-40B4-BE49-F238E27FC236}">
                <a16:creationId xmlns:a16="http://schemas.microsoft.com/office/drawing/2014/main" id="{D4E21078-1F46-460C-8DC7-98D4E857739A}"/>
              </a:ext>
            </a:extLst>
          </p:cNvPr>
          <p:cNvPicPr>
            <a:picLocks noChangeAspect="1"/>
          </p:cNvPicPr>
          <p:nvPr/>
        </p:nvPicPr>
        <p:blipFill>
          <a:blip r:embed="rId4"/>
          <a:stretch>
            <a:fillRect/>
          </a:stretch>
        </p:blipFill>
        <p:spPr>
          <a:xfrm>
            <a:off x="8446776" y="1471961"/>
            <a:ext cx="3745224" cy="3734431"/>
          </a:xfrm>
          <a:prstGeom prst="rect">
            <a:avLst/>
          </a:prstGeom>
        </p:spPr>
      </p:pic>
    </p:spTree>
    <p:custDataLst>
      <p:tags r:id="rId1"/>
    </p:custDataLst>
    <p:extLst>
      <p:ext uri="{BB962C8B-B14F-4D97-AF65-F5344CB8AC3E}">
        <p14:creationId xmlns:p14="http://schemas.microsoft.com/office/powerpoint/2010/main" val="11442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normAutofit/>
          </a:bodyPr>
          <a:lstStyle/>
          <a:p>
            <a:pPr algn="ctr"/>
            <a:r>
              <a:rPr lang="el-GR" sz="4800" b="1" dirty="0" err="1"/>
              <a:t>Ποιεσ</a:t>
            </a:r>
            <a:r>
              <a:rPr lang="el-GR" sz="4800" b="1" dirty="0"/>
              <a:t> </a:t>
            </a:r>
            <a:r>
              <a:rPr lang="el-GR" sz="4800" b="1" dirty="0" err="1"/>
              <a:t>ειναι</a:t>
            </a:r>
            <a:r>
              <a:rPr lang="el-GR" sz="4800" b="1" dirty="0"/>
              <a:t> οι </a:t>
            </a:r>
            <a:r>
              <a:rPr lang="el-GR" sz="4800" b="1" dirty="0" err="1"/>
              <a:t>μαλακεσ</a:t>
            </a:r>
            <a:r>
              <a:rPr lang="el-GR" sz="4800" b="1" dirty="0"/>
              <a:t> </a:t>
            </a:r>
            <a:r>
              <a:rPr lang="el-GR" sz="4800" b="1" dirty="0" err="1"/>
              <a:t>δεξιοτητεσ</a:t>
            </a:r>
            <a:r>
              <a:rPr lang="el-GR" sz="4800" b="1" dirty="0"/>
              <a:t> στην </a:t>
            </a:r>
            <a:r>
              <a:rPr lang="el-GR" sz="4800" b="1" dirty="0" err="1"/>
              <a:t>καθημερινοτητα</a:t>
            </a:r>
            <a:r>
              <a:rPr lang="el-GR" sz="4800" b="1" dirty="0"/>
              <a:t>?</a:t>
            </a:r>
            <a:endParaRPr lang="el-GR" sz="4800" dirty="0"/>
          </a:p>
        </p:txBody>
      </p:sp>
      <p:sp>
        <p:nvSpPr>
          <p:cNvPr id="32774" name="AutoShape 6"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6" name="AutoShape 8"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8" name="AutoShape 10"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0" name="AutoShape 12"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2" name="AutoShape 14"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4" name="AutoShape 16" descr="ÎÏÎ¿ÏÎ­Î»ÎµÏÎ¼Î± ÎµÎ¹ÎºÏÎ½Î±Ï Î³Î¹Î± listen ski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6" name="AutoShape 18" descr="ÎÏÎ¿ÏÎ­Î»ÎµÏÎ¼Î± ÎµÎ¹ÎºÏÎ½Î±Ï Î³Î¹Î± teamfahigke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 name="Rectangle 27"/>
          <p:cNvSpPr/>
          <p:nvPr/>
        </p:nvSpPr>
        <p:spPr>
          <a:xfrm>
            <a:off x="736914" y="2014886"/>
            <a:ext cx="4822666" cy="4801314"/>
          </a:xfrm>
          <a:prstGeom prst="rect">
            <a:avLst/>
          </a:prstGeom>
        </p:spPr>
        <p:txBody>
          <a:bodyPr wrap="square">
            <a:spAutoFit/>
          </a:bodyPr>
          <a:lstStyle/>
          <a:p>
            <a:r>
              <a:rPr lang="en-US" sz="2000" dirty="0"/>
              <a:t> </a:t>
            </a:r>
            <a:r>
              <a:rPr lang="en-US" sz="2000" dirty="0">
                <a:solidFill>
                  <a:schemeClr val="accent2"/>
                </a:solidFill>
              </a:rPr>
              <a:t> </a:t>
            </a:r>
            <a:endParaRPr lang="en-US" sz="2000" dirty="0"/>
          </a:p>
          <a:p>
            <a:pPr indent="-342900" algn="just">
              <a:buClr>
                <a:schemeClr val="accent2"/>
              </a:buClr>
              <a:buFont typeface="Arial" pitchFamily="34" charset="0"/>
              <a:buChar char="•"/>
            </a:pPr>
            <a:r>
              <a:rPr lang="el-GR" b="1" dirty="0">
                <a:solidFill>
                  <a:schemeClr val="accent2"/>
                </a:solidFill>
              </a:rPr>
              <a:t>Δημιουργία σύνδεσης δικτύου: </a:t>
            </a:r>
            <a:r>
              <a:rPr lang="el-GR" b="1" dirty="0">
                <a:solidFill>
                  <a:schemeClr val="tx1">
                    <a:lumMod val="90000"/>
                    <a:lumOff val="10000"/>
                  </a:schemeClr>
                </a:solidFill>
              </a:rPr>
              <a:t>τι πρέπει να κάνουμε και πώς να δημιουργήσουμε μια συνεταιριστική υποστήριξη μεταξύ των ανθρώπων και των οργανισμών που ανταποκρίνονται στις ανάγκες σε εύθετο χρόνο</a:t>
            </a:r>
          </a:p>
          <a:p>
            <a:pPr algn="just">
              <a:buClr>
                <a:schemeClr val="accent2"/>
              </a:buClr>
              <a:buFont typeface="Arial" pitchFamily="34" charset="0"/>
              <a:buChar char="•"/>
            </a:pPr>
            <a:endParaRPr lang="el-GR" b="1" dirty="0">
              <a:solidFill>
                <a:schemeClr val="accent2"/>
              </a:solidFill>
            </a:endParaRPr>
          </a:p>
          <a:p>
            <a:pPr indent="-342900" algn="just">
              <a:buClr>
                <a:schemeClr val="accent2"/>
              </a:buClr>
              <a:buFont typeface="Arial" pitchFamily="34" charset="0"/>
              <a:buChar char="•"/>
            </a:pPr>
            <a:r>
              <a:rPr lang="el-GR" b="1" dirty="0">
                <a:solidFill>
                  <a:schemeClr val="accent2"/>
                </a:solidFill>
              </a:rPr>
              <a:t>  Ευελιξία / προσαρμοστικότητα: </a:t>
            </a:r>
            <a:r>
              <a:rPr lang="el-GR" b="1" dirty="0">
                <a:solidFill>
                  <a:schemeClr val="tx1">
                    <a:lumMod val="90000"/>
                    <a:lumOff val="10000"/>
                  </a:schemeClr>
                </a:solidFill>
              </a:rPr>
              <a:t>προσαρμογή και αντιμετώπιση των προβλημάτων και της κατάστασης, σε πολλές περιπτώσεις μη προβλεπόμενες, έτσι ώστε να επιτευχθούν οι στόχοι ούτως ή άλλως</a:t>
            </a:r>
          </a:p>
          <a:p>
            <a:pPr algn="just">
              <a:buClr>
                <a:schemeClr val="accent2"/>
              </a:buClr>
              <a:buFont typeface="Arial" pitchFamily="34" charset="0"/>
              <a:buChar char="•"/>
            </a:pPr>
            <a:endParaRPr lang="el-GR" b="1" dirty="0">
              <a:solidFill>
                <a:schemeClr val="accent2"/>
              </a:solidFill>
            </a:endParaRPr>
          </a:p>
          <a:p>
            <a:pPr algn="just">
              <a:buClr>
                <a:schemeClr val="accent2"/>
              </a:buClr>
              <a:buFont typeface="Arial" pitchFamily="34" charset="0"/>
              <a:buChar char="•"/>
            </a:pPr>
            <a:r>
              <a:rPr lang="el-GR" b="1" dirty="0">
                <a:solidFill>
                  <a:schemeClr val="accent2"/>
                </a:solidFill>
              </a:rPr>
              <a:t> Διαπολιτισμική συνείδηση ​​και ευαισθησία: </a:t>
            </a:r>
            <a:r>
              <a:rPr lang="el-GR" b="1" dirty="0">
                <a:solidFill>
                  <a:schemeClr val="tx1">
                    <a:lumMod val="90000"/>
                    <a:lumOff val="10000"/>
                  </a:schemeClr>
                </a:solidFill>
              </a:rPr>
              <a:t>αίσθηση και αντιμετώπιση των διαφορών που σχετίζονται με πολιτιστικά θέματα</a:t>
            </a:r>
            <a:endParaRPr lang="en-US" b="1" dirty="0" smtClean="0">
              <a:solidFill>
                <a:schemeClr val="tx1">
                  <a:lumMod val="90000"/>
                  <a:lumOff val="10000"/>
                </a:schemeClr>
              </a:solidFill>
            </a:endParaRPr>
          </a:p>
          <a:p>
            <a:pPr lvl="0" algn="just">
              <a:buClr>
                <a:schemeClr val="accent2"/>
              </a:buClr>
              <a:buFont typeface="Arial" pitchFamily="34" charset="0"/>
              <a:buChar char="•"/>
            </a:pPr>
            <a:endParaRPr lang="en-US" sz="1600" dirty="0"/>
          </a:p>
        </p:txBody>
      </p:sp>
      <p:pic>
        <p:nvPicPr>
          <p:cNvPr id="32" name="Bildobjekt 4">
            <a:extLst>
              <a:ext uri="{FF2B5EF4-FFF2-40B4-BE49-F238E27FC236}">
                <a16:creationId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18" name="Slide Number Placeholder 17"/>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3" name="Afbeelding 2">
            <a:extLst>
              <a:ext uri="{FF2B5EF4-FFF2-40B4-BE49-F238E27FC236}">
                <a16:creationId xmlns:a16="http://schemas.microsoft.com/office/drawing/2014/main" id="{B9C943DB-D0AA-44E2-B3B6-17DAAEED4590}"/>
              </a:ext>
            </a:extLst>
          </p:cNvPr>
          <p:cNvPicPr>
            <a:picLocks noChangeAspect="1"/>
          </p:cNvPicPr>
          <p:nvPr/>
        </p:nvPicPr>
        <p:blipFill>
          <a:blip r:embed="rId4"/>
          <a:stretch>
            <a:fillRect/>
          </a:stretch>
        </p:blipFill>
        <p:spPr>
          <a:xfrm>
            <a:off x="6349284" y="2215016"/>
            <a:ext cx="5829837" cy="2794866"/>
          </a:xfrm>
          <a:prstGeom prst="rect">
            <a:avLst/>
          </a:prstGeom>
        </p:spPr>
      </p:pic>
    </p:spTree>
    <p:custDataLst>
      <p:tags r:id="rId1"/>
    </p:custDataLst>
    <p:extLst>
      <p:ext uri="{BB962C8B-B14F-4D97-AF65-F5344CB8AC3E}">
        <p14:creationId xmlns:p14="http://schemas.microsoft.com/office/powerpoint/2010/main" val="1257510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4">
            <a:extLst>
              <a:ext uri="{FF2B5EF4-FFF2-40B4-BE49-F238E27FC236}">
                <a16:creationId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2" name="Title 1"/>
          <p:cNvSpPr>
            <a:spLocks noGrp="1"/>
          </p:cNvSpPr>
          <p:nvPr>
            <p:ph type="title"/>
          </p:nvPr>
        </p:nvSpPr>
        <p:spPr>
          <a:xfrm>
            <a:off x="1024127" y="585216"/>
            <a:ext cx="10508509" cy="1499616"/>
          </a:xfrm>
        </p:spPr>
        <p:txBody>
          <a:bodyPr>
            <a:normAutofit/>
          </a:bodyPr>
          <a:lstStyle/>
          <a:p>
            <a:pPr algn="ctr"/>
            <a:r>
              <a:rPr lang="el-GR" sz="4800" b="1" dirty="0" err="1"/>
              <a:t>Ποιεσ</a:t>
            </a:r>
            <a:r>
              <a:rPr lang="el-GR" sz="4800" b="1" dirty="0"/>
              <a:t> </a:t>
            </a:r>
            <a:r>
              <a:rPr lang="el-GR" sz="4800" b="1" dirty="0" err="1"/>
              <a:t>ειναι</a:t>
            </a:r>
            <a:r>
              <a:rPr lang="el-GR" sz="4800" b="1" dirty="0"/>
              <a:t> οι </a:t>
            </a:r>
            <a:r>
              <a:rPr lang="el-GR" sz="4800" b="1" dirty="0" err="1"/>
              <a:t>μαλακεσ</a:t>
            </a:r>
            <a:r>
              <a:rPr lang="el-GR" sz="4800" b="1" dirty="0"/>
              <a:t> </a:t>
            </a:r>
            <a:r>
              <a:rPr lang="el-GR" sz="4800" b="1" dirty="0" err="1"/>
              <a:t>δεξιοτητεσ</a:t>
            </a:r>
            <a:r>
              <a:rPr lang="el-GR" sz="4800" b="1" dirty="0"/>
              <a:t> στην </a:t>
            </a:r>
            <a:r>
              <a:rPr lang="el-GR" sz="4800" b="1" dirty="0" err="1"/>
              <a:t>καθημερινοτητα</a:t>
            </a:r>
            <a:r>
              <a:rPr lang="el-GR" sz="4800" b="1" dirty="0"/>
              <a:t>?</a:t>
            </a:r>
            <a:endParaRPr lang="el-GR" sz="4800" dirty="0"/>
          </a:p>
        </p:txBody>
      </p:sp>
      <p:sp>
        <p:nvSpPr>
          <p:cNvPr id="3" name="Rectangle 2"/>
          <p:cNvSpPr/>
          <p:nvPr/>
        </p:nvSpPr>
        <p:spPr>
          <a:xfrm>
            <a:off x="339722" y="1956041"/>
            <a:ext cx="10816682" cy="2308324"/>
          </a:xfrm>
          <a:prstGeom prst="rect">
            <a:avLst/>
          </a:prstGeom>
        </p:spPr>
        <p:txBody>
          <a:bodyPr wrap="square">
            <a:spAutoFit/>
          </a:bodyPr>
          <a:lstStyle/>
          <a:p>
            <a:pPr lvl="0" algn="just">
              <a:buClr>
                <a:schemeClr val="accent2"/>
              </a:buClr>
              <a:buFont typeface="Arial" pitchFamily="34" charset="0"/>
              <a:buChar char="•"/>
            </a:pPr>
            <a:r>
              <a:rPr lang="el-GR" b="1" dirty="0">
                <a:solidFill>
                  <a:schemeClr val="accent2"/>
                </a:solidFill>
              </a:rPr>
              <a:t>Ομαδική εργασία</a:t>
            </a:r>
            <a:r>
              <a:rPr lang="el-GR" b="1" dirty="0"/>
              <a:t>: ο τρόπος που οργανώνουμε, μοιραζόμαστε, μεταβιβάζουμε και υλοποιούμε τα καθήκοντα με τρόπο συνεργατικό / συμπληρωματικό με άλλους.</a:t>
            </a:r>
          </a:p>
          <a:p>
            <a:pPr lvl="0" algn="just">
              <a:buClr>
                <a:schemeClr val="accent2"/>
              </a:buClr>
              <a:buFont typeface="Arial" pitchFamily="34" charset="0"/>
              <a:buChar char="•"/>
            </a:pPr>
            <a:r>
              <a:rPr lang="el-GR" b="1" dirty="0"/>
              <a:t> </a:t>
            </a:r>
            <a:r>
              <a:rPr lang="el-GR" b="1" dirty="0">
                <a:solidFill>
                  <a:schemeClr val="accent2"/>
                </a:solidFill>
              </a:rPr>
              <a:t>Σθεναρότητα</a:t>
            </a:r>
            <a:r>
              <a:rPr lang="el-GR" b="1" dirty="0"/>
              <a:t>: επικοινωνώντας τις αξίες, τις ιδέες, τις πεποιθήσεις, τις απόψεις, τις ανάγκες και τις επιθυμίες μας </a:t>
            </a:r>
            <a:r>
              <a:rPr lang="el-GR" b="1" dirty="0" smtClean="0"/>
              <a:t>ελεύθερα</a:t>
            </a:r>
            <a:endParaRPr lang="el-GR" b="1" dirty="0"/>
          </a:p>
          <a:p>
            <a:pPr lvl="0" algn="just">
              <a:buClr>
                <a:schemeClr val="accent2"/>
              </a:buClr>
              <a:buFont typeface="Arial" pitchFamily="34" charset="0"/>
              <a:buChar char="•"/>
            </a:pPr>
            <a:r>
              <a:rPr lang="el-GR" b="1" dirty="0">
                <a:solidFill>
                  <a:schemeClr val="accent2"/>
                </a:solidFill>
              </a:rPr>
              <a:t>Η συνολική συναισθηματική </a:t>
            </a:r>
            <a:r>
              <a:rPr lang="el-GR" b="1" dirty="0"/>
              <a:t>νοημοσύνη μπορεί να θεωρήσει το «συνοπτικό» στοιχείο των ανθρώπων σε σχέση με τις διαπροσωπικές δεξιότητες: μπορεί να οριστεί ως το μέτρο των ικανοτήτων ενός ατόμου να αναγνωρίσει και να διαχειριστεί τα συναισθήματά του και τα συναισθήματα άλλων ανθρώπων, τόσο σε ατομικές όσο και σε ομαδικές καταστάσεις .</a:t>
            </a:r>
            <a:endParaRPr lang="el-GR" b="1" dirty="0">
              <a:solidFill>
                <a:schemeClr val="accent2"/>
              </a:solidFill>
            </a:endParaRPr>
          </a:p>
        </p:txBody>
      </p:sp>
      <p:pic>
        <p:nvPicPr>
          <p:cNvPr id="11" name="Picture 10" descr="17857Assertiveness.jpg"/>
          <p:cNvPicPr>
            <a:picLocks noChangeAspect="1"/>
          </p:cNvPicPr>
          <p:nvPr/>
        </p:nvPicPr>
        <p:blipFill>
          <a:blip r:embed="rId4"/>
          <a:stretch>
            <a:fillRect/>
          </a:stretch>
        </p:blipFill>
        <p:spPr>
          <a:xfrm>
            <a:off x="393744" y="4277998"/>
            <a:ext cx="6381750" cy="2371725"/>
          </a:xfrm>
          <a:prstGeom prst="rect">
            <a:avLst/>
          </a:prstGeom>
        </p:spPr>
      </p:pic>
      <p:pic>
        <p:nvPicPr>
          <p:cNvPr id="15" name="Picture 14" descr="124087-636190588976602546-16x9.jpg"/>
          <p:cNvPicPr>
            <a:picLocks noChangeAspect="1"/>
          </p:cNvPicPr>
          <p:nvPr/>
        </p:nvPicPr>
        <p:blipFill>
          <a:blip r:embed="rId5"/>
          <a:stretch>
            <a:fillRect/>
          </a:stretch>
        </p:blipFill>
        <p:spPr>
          <a:xfrm>
            <a:off x="6864439" y="4288665"/>
            <a:ext cx="4160000" cy="2340000"/>
          </a:xfrm>
          <a:prstGeom prst="rect">
            <a:avLst/>
          </a:prstGeom>
        </p:spPr>
      </p:pic>
      <p:sp>
        <p:nvSpPr>
          <p:cNvPr id="7" name="Slide Number Placeholder 6"/>
          <p:cNvSpPr>
            <a:spLocks noGrp="1"/>
          </p:cNvSpPr>
          <p:nvPr>
            <p:ph type="sldNum" sz="quarter" idx="12"/>
          </p:nvPr>
        </p:nvSpPr>
        <p:spPr>
          <a:xfrm>
            <a:off x="10837334" y="6583680"/>
            <a:ext cx="973666" cy="274320"/>
          </a:xfrm>
        </p:spPr>
        <p:txBody>
          <a:bodyPr/>
          <a:lstStyle/>
          <a:p>
            <a:fld id="{4FAB73BC-B049-4115-A692-8D63A059BFB8}" type="slidenum">
              <a:rPr lang="en-US" smtClean="0"/>
              <a:pPr/>
              <a:t>8</a:t>
            </a:fld>
            <a:endParaRPr lang="en-US" dirty="0"/>
          </a:p>
        </p:txBody>
      </p:sp>
    </p:spTree>
    <p:custDataLst>
      <p:tags r:id="rId1"/>
    </p:custDataLst>
    <p:extLst>
      <p:ext uri="{BB962C8B-B14F-4D97-AF65-F5344CB8AC3E}">
        <p14:creationId xmlns:p14="http://schemas.microsoft.com/office/powerpoint/2010/main" val="1359317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4">
            <a:extLst>
              <a:ext uri="{FF2B5EF4-FFF2-40B4-BE49-F238E27FC236}">
                <a16:creationId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2" name="Title 1"/>
          <p:cNvSpPr>
            <a:spLocks noGrp="1"/>
          </p:cNvSpPr>
          <p:nvPr>
            <p:ph type="title"/>
          </p:nvPr>
        </p:nvSpPr>
        <p:spPr>
          <a:xfrm>
            <a:off x="1024127" y="585216"/>
            <a:ext cx="10508509" cy="1499616"/>
          </a:xfrm>
        </p:spPr>
        <p:txBody>
          <a:bodyPr/>
          <a:lstStyle/>
          <a:p>
            <a:r>
              <a:rPr lang="el-GR" dirty="0" err="1" smtClean="0"/>
              <a:t>Δραστηριοτητα</a:t>
            </a:r>
            <a:endParaRPr lang="el-GR" dirty="0"/>
          </a:p>
        </p:txBody>
      </p:sp>
      <p:sp>
        <p:nvSpPr>
          <p:cNvPr id="22" name="TextBox 21"/>
          <p:cNvSpPr txBox="1"/>
          <p:nvPr/>
        </p:nvSpPr>
        <p:spPr>
          <a:xfrm>
            <a:off x="940620" y="2186024"/>
            <a:ext cx="3502592" cy="4093428"/>
          </a:xfrm>
          <a:prstGeom prst="rect">
            <a:avLst/>
          </a:prstGeom>
          <a:noFill/>
        </p:spPr>
        <p:txBody>
          <a:bodyPr wrap="square" rtlCol="0">
            <a:spAutoFit/>
          </a:bodyPr>
          <a:lstStyle/>
          <a:p>
            <a:pPr algn="just">
              <a:buClr>
                <a:schemeClr val="accent2"/>
              </a:buClr>
              <a:buFont typeface="Arial" pitchFamily="34" charset="0"/>
              <a:buChar char="•"/>
            </a:pPr>
            <a:r>
              <a:rPr lang="el-GR" sz="2000" dirty="0" smtClean="0"/>
              <a:t>Ανατρέξτε στις </a:t>
            </a:r>
            <a:r>
              <a:rPr lang="el-GR" sz="2000" dirty="0"/>
              <a:t>απαριθμούμενες μαλακές δεξιότητες </a:t>
            </a:r>
            <a:r>
              <a:rPr lang="el-GR" sz="2000" dirty="0" smtClean="0"/>
              <a:t>των διαφανειών </a:t>
            </a:r>
            <a:r>
              <a:rPr lang="el-GR" sz="2000" dirty="0"/>
              <a:t>4-7 και </a:t>
            </a:r>
            <a:r>
              <a:rPr lang="el-GR" sz="2000" dirty="0" smtClean="0"/>
              <a:t>αξιολογείστε </a:t>
            </a:r>
            <a:r>
              <a:rPr lang="el-GR" sz="2000" dirty="0"/>
              <a:t>(από </a:t>
            </a:r>
            <a:r>
              <a:rPr lang="el-GR" sz="2000" dirty="0" smtClean="0"/>
              <a:t>1 - λίγο </a:t>
            </a:r>
            <a:r>
              <a:rPr lang="el-GR" sz="2000" dirty="0"/>
              <a:t>έως 4 </a:t>
            </a:r>
            <a:r>
              <a:rPr lang="el-GR" sz="2000" dirty="0" smtClean="0"/>
              <a:t>- πολύ</a:t>
            </a:r>
            <a:r>
              <a:rPr lang="el-GR" sz="2000" dirty="0"/>
              <a:t>) το επίπεδο απόκτησης κάθε δεξιοτήτων στην προσωπική σας ζωή.</a:t>
            </a:r>
          </a:p>
          <a:p>
            <a:pPr algn="just">
              <a:buClr>
                <a:schemeClr val="accent2"/>
              </a:buClr>
              <a:buFont typeface="Arial" pitchFamily="34" charset="0"/>
              <a:buChar char="•"/>
            </a:pPr>
            <a:endParaRPr lang="el-GR" sz="2000" dirty="0"/>
          </a:p>
          <a:p>
            <a:pPr algn="just">
              <a:buClr>
                <a:schemeClr val="accent2"/>
              </a:buClr>
              <a:buFont typeface="Arial" pitchFamily="34" charset="0"/>
              <a:buChar char="•"/>
            </a:pPr>
            <a:r>
              <a:rPr lang="el-GR" sz="2000" dirty="0"/>
              <a:t>  Προσδιορίστε </a:t>
            </a:r>
            <a:r>
              <a:rPr lang="el-GR" sz="2000" dirty="0" smtClean="0"/>
              <a:t>εκείνες στις οποίες </a:t>
            </a:r>
            <a:r>
              <a:rPr lang="el-GR" sz="2000" dirty="0"/>
              <a:t>είστε πιο ισχυροί (και υπερήφανοι) και </a:t>
            </a:r>
            <a:r>
              <a:rPr lang="el-GR" sz="2000" dirty="0" smtClean="0"/>
              <a:t>εκείνες </a:t>
            </a:r>
            <a:r>
              <a:rPr lang="el-GR" sz="2000" dirty="0"/>
              <a:t>που ίσως είστε ασθενέστεροι (ώστε να </a:t>
            </a:r>
            <a:r>
              <a:rPr lang="el-GR" sz="2000" dirty="0" smtClean="0"/>
              <a:t>τις </a:t>
            </a:r>
            <a:r>
              <a:rPr lang="el-GR" sz="2000" dirty="0"/>
              <a:t>ενισχύσετε).</a:t>
            </a:r>
          </a:p>
        </p:txBody>
      </p:sp>
      <p:pic>
        <p:nvPicPr>
          <p:cNvPr id="5" name="Picture 4" descr="13-Okt-Tips.jpg"/>
          <p:cNvPicPr>
            <a:picLocks noChangeAspect="1"/>
          </p:cNvPicPr>
          <p:nvPr/>
        </p:nvPicPr>
        <p:blipFill>
          <a:blip r:embed="rId4"/>
          <a:stretch>
            <a:fillRect/>
          </a:stretch>
        </p:blipFill>
        <p:spPr>
          <a:xfrm>
            <a:off x="4686084" y="1596891"/>
            <a:ext cx="6583302" cy="4392000"/>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pPr/>
              <a:t>9</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INTEGRAL" val="JptKkINP"/>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2268</TotalTime>
  <Words>862</Words>
  <Application>Microsoft Office PowerPoint</Application>
  <PresentationFormat>Widescreen</PresentationFormat>
  <Paragraphs>110</Paragraphs>
  <Slides>16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Times New Roman</vt:lpstr>
      <vt:lpstr>Tw Cen MT</vt:lpstr>
      <vt:lpstr>Tw Cen MT Condensed</vt:lpstr>
      <vt:lpstr>Wingdings 3</vt:lpstr>
      <vt:lpstr>Integral</vt:lpstr>
      <vt:lpstr>Κοινωνικεσ δεξιοτητεσ, ποια η σημασια τουσ. Η σημασια των διαπροσωπικων δεξιοτητων στην επαγγελματικη ζωη.</vt:lpstr>
      <vt:lpstr>Στοχοι</vt:lpstr>
      <vt:lpstr>Τι ειναι οι μαλακεσ δεξιοτητεσ</vt:lpstr>
      <vt:lpstr>Τι ειναι οι μαλακεσ δεξιοτητεσ;</vt:lpstr>
      <vt:lpstr>Ποιεσ ειναι οι μαλακεσ δεξιοτητεσ στην καθημερινοτητα?</vt:lpstr>
      <vt:lpstr>Ποιεσ ειναι οι μαλακεσ δεξιοτητεσ στην καθημερινοτητα?</vt:lpstr>
      <vt:lpstr>Ποιεσ ειναι οι μαλακεσ δεξιοτητεσ στην καθημερινοτητα?</vt:lpstr>
      <vt:lpstr>Ποιεσ ειναι οι μαλακεσ δεξιοτητεσ στην καθημερινοτητα?</vt:lpstr>
      <vt:lpstr>Δραστηριοτητα</vt:lpstr>
      <vt:lpstr>Πως σχετιζονται οι διαπροσωπικες δεξιοτητες με την επαγγελματικη ζωη; (απο τον Soteris Phoraris)</vt:lpstr>
      <vt:lpstr>Διευρυνουν τις ευκαιριεσ σασ</vt:lpstr>
      <vt:lpstr>Σας κανουν να δειχνετε φιλικοι</vt:lpstr>
      <vt:lpstr>Σας επιτρεπουν να εμφανιζετε Κοινωνικη Ευαισθητοποιηση</vt:lpstr>
      <vt:lpstr>Θα σας κανει να υποστηριξετε και να διατηρησετε προσωπικες σχεσεις</vt:lpstr>
      <vt:lpstr>ΣΑΣ ΚΑΝΟΥΝ ΕΝΑΝ ΑΠΟΤΕΛΕΣΜΑΤΙΚΟ ΗΓΕΤΗ</vt:lpstr>
      <vt:lpstr>ΜΑΛΑΚΕΣ ΔΕΞΙΟΤΗΤΕΣ ΠΟΥ ΕΦΑΡΜΟΖΟΝΤΑΙ ΣΤΗΝ ΕΠΑΓΓΕΛΜΑΤΙΚΗ ΖΩΗ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Powell</dc:creator>
  <cp:lastModifiedBy>User</cp:lastModifiedBy>
  <cp:revision>182</cp:revision>
  <dcterms:created xsi:type="dcterms:W3CDTF">2017-12-19T15:29:47Z</dcterms:created>
  <dcterms:modified xsi:type="dcterms:W3CDTF">2018-09-05T10:13:23Z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764A306A-EE9E-483F-9388-D494C5A6E4F8</vt:lpwstr>
  </property>
  <property fmtid="{D5CDD505-2E9C-101B-9397-08002B2CF9AE}" pid="3" name="ArticulatePath">
    <vt:lpwstr>Migreat ppt TEMPLATE</vt:lpwstr>
  </property>
</Properties>
</file>