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embeddedFontLst>
    <p:embeddedFont>
      <p:font typeface="Comic Sans MS" panose="030F0702030302020204" pitchFamily="66" charset="0"/>
      <p:regular r:id="rId11"/>
      <p:bold r:id="rId12"/>
    </p:embeddedFont>
    <p:embeddedFont>
      <p:font typeface="Trebuchet MS" panose="020B0603020202020204" pitchFamily="34" charset="0"/>
      <p:regular r:id="rId13"/>
      <p:bold r:id="rId14"/>
      <p:italic r:id="rId15"/>
      <p:boldItalic r:id="rId16"/>
    </p:embeddedFont>
    <p:embeddedFont>
      <p:font typeface="Questrial" panose="020B0604020202020204" charset="0"/>
      <p:regular r:id="rId17"/>
    </p:embeddedFont>
    <p:embeddedFont>
      <p:font typeface="Calibri" panose="020F050202020403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11.fntdata"/><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viewProps" Target="viewProp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63914528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9" name="Google Shape;8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1848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98" name="Google Shape;9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3005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05" name="Google Shape;10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1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2285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9" name="Google Shape;11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3404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6" name="Google Shape;12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5055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3" name="Google Shape;13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3470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0" name="Google Shape;14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261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Rubrikbild" type="title">
  <p:cSld name="TITLE">
    <p:spTree>
      <p:nvGrpSpPr>
        <p:cNvPr id="1" name="Shape 12"/>
        <p:cNvGrpSpPr/>
        <p:nvPr/>
      </p:nvGrpSpPr>
      <p:grpSpPr>
        <a:xfrm>
          <a:off x="0" y="0"/>
          <a:ext cx="0" cy="0"/>
          <a:chOff x="0" y="0"/>
          <a:chExt cx="0" cy="0"/>
        </a:xfrm>
      </p:grpSpPr>
      <p:sp>
        <p:nvSpPr>
          <p:cNvPr id="13" name="Google Shape;13;p2"/>
          <p:cNvSpPr/>
          <p:nvPr/>
        </p:nvSpPr>
        <p:spPr>
          <a:xfrm>
            <a:off x="0" y="-1"/>
            <a:ext cx="12192000" cy="4572001"/>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Google Shape;14;p2"/>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R="0" lvl="1" algn="ctr" rtl="0">
              <a:lnSpc>
                <a:spcPct val="90000"/>
              </a:lnSpc>
              <a:spcBef>
                <a:spcPts val="2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2pPr>
            <a:lvl3pPr marR="0" lvl="2"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3pPr>
            <a:lvl4pPr marR="0" lvl="3"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4pPr>
            <a:lvl5pPr marR="0" lvl="4"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5pPr>
            <a:lvl6pPr marR="0" lvl="5"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6pPr>
            <a:lvl7pPr marR="0" lvl="6"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7pPr>
            <a:lvl8pPr marR="0" lvl="7"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8pPr>
            <a:lvl9pPr marR="0" lvl="8" algn="ctr" rtl="0">
              <a:lnSpc>
                <a:spcPct val="90000"/>
              </a:lnSpc>
              <a:spcBef>
                <a:spcPts val="400"/>
              </a:spcBef>
              <a:spcAft>
                <a:spcPts val="40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9pPr>
          </a:lstStyle>
          <a:p>
            <a:endParaRPr/>
          </a:p>
        </p:txBody>
      </p:sp>
      <p:sp>
        <p:nvSpPr>
          <p:cNvPr id="16" name="Google Shape;16;p2"/>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7" name="Google Shape;17;p2"/>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8" name="Google Shape;18;p2"/>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b="0" i="0" u="none" strike="noStrike" cap="none">
                <a:solidFill>
                  <a:srgbClr val="464132"/>
                </a:solidFill>
                <a:latin typeface="Questrial"/>
                <a:ea typeface="Questrial"/>
                <a:cs typeface="Questrial"/>
                <a:sym typeface="Questrial"/>
              </a:defRPr>
            </a:lvl1pPr>
            <a:lvl2pPr marL="0" marR="0" lvl="1" indent="0" algn="l" rtl="0">
              <a:spcBef>
                <a:spcPts val="0"/>
              </a:spcBef>
              <a:buNone/>
              <a:defRPr sz="1000" b="0" i="0" u="none" strike="noStrike" cap="none">
                <a:solidFill>
                  <a:srgbClr val="464132"/>
                </a:solidFill>
                <a:latin typeface="Questrial"/>
                <a:ea typeface="Questrial"/>
                <a:cs typeface="Questrial"/>
                <a:sym typeface="Questrial"/>
              </a:defRPr>
            </a:lvl2pPr>
            <a:lvl3pPr marL="0" marR="0" lvl="2" indent="0" algn="l" rtl="0">
              <a:spcBef>
                <a:spcPts val="0"/>
              </a:spcBef>
              <a:buNone/>
              <a:defRPr sz="1000" b="0" i="0" u="none" strike="noStrike" cap="none">
                <a:solidFill>
                  <a:srgbClr val="464132"/>
                </a:solidFill>
                <a:latin typeface="Questrial"/>
                <a:ea typeface="Questrial"/>
                <a:cs typeface="Questrial"/>
                <a:sym typeface="Questrial"/>
              </a:defRPr>
            </a:lvl3pPr>
            <a:lvl4pPr marL="0" marR="0" lvl="3" indent="0" algn="l" rtl="0">
              <a:spcBef>
                <a:spcPts val="0"/>
              </a:spcBef>
              <a:buNone/>
              <a:defRPr sz="1000" b="0" i="0" u="none" strike="noStrike" cap="none">
                <a:solidFill>
                  <a:srgbClr val="464132"/>
                </a:solidFill>
                <a:latin typeface="Questrial"/>
                <a:ea typeface="Questrial"/>
                <a:cs typeface="Questrial"/>
                <a:sym typeface="Questrial"/>
              </a:defRPr>
            </a:lvl4pPr>
            <a:lvl5pPr marL="0" marR="0" lvl="4" indent="0" algn="l" rtl="0">
              <a:spcBef>
                <a:spcPts val="0"/>
              </a:spcBef>
              <a:buNone/>
              <a:defRPr sz="1000" b="0" i="0" u="none" strike="noStrike" cap="none">
                <a:solidFill>
                  <a:srgbClr val="464132"/>
                </a:solidFill>
                <a:latin typeface="Questrial"/>
                <a:ea typeface="Questrial"/>
                <a:cs typeface="Questrial"/>
                <a:sym typeface="Questrial"/>
              </a:defRPr>
            </a:lvl5pPr>
            <a:lvl6pPr marL="0" marR="0" lvl="5" indent="0" algn="l" rtl="0">
              <a:spcBef>
                <a:spcPts val="0"/>
              </a:spcBef>
              <a:buNone/>
              <a:defRPr sz="1000" b="0" i="0" u="none" strike="noStrike" cap="none">
                <a:solidFill>
                  <a:srgbClr val="464132"/>
                </a:solidFill>
                <a:latin typeface="Questrial"/>
                <a:ea typeface="Questrial"/>
                <a:cs typeface="Questrial"/>
                <a:sym typeface="Questrial"/>
              </a:defRPr>
            </a:lvl6pPr>
            <a:lvl7pPr marL="0" marR="0" lvl="6" indent="0" algn="l" rtl="0">
              <a:spcBef>
                <a:spcPts val="0"/>
              </a:spcBef>
              <a:buNone/>
              <a:defRPr sz="1000" b="0" i="0" u="none" strike="noStrike" cap="none">
                <a:solidFill>
                  <a:srgbClr val="464132"/>
                </a:solidFill>
                <a:latin typeface="Questrial"/>
                <a:ea typeface="Questrial"/>
                <a:cs typeface="Questrial"/>
                <a:sym typeface="Questrial"/>
              </a:defRPr>
            </a:lvl7pPr>
            <a:lvl8pPr marL="0" marR="0" lvl="7" indent="0" algn="l" rtl="0">
              <a:spcBef>
                <a:spcPts val="0"/>
              </a:spcBef>
              <a:buNone/>
              <a:defRPr sz="1000" b="0" i="0" u="none" strike="noStrike" cap="none">
                <a:solidFill>
                  <a:srgbClr val="464132"/>
                </a:solidFill>
                <a:latin typeface="Questrial"/>
                <a:ea typeface="Questrial"/>
                <a:cs typeface="Questrial"/>
                <a:sym typeface="Questrial"/>
              </a:defRPr>
            </a:lvl8pPr>
            <a:lvl9pPr marL="0" marR="0" lvl="8" indent="0" algn="l" rtl="0">
              <a:spcBef>
                <a:spcPts val="0"/>
              </a:spcBef>
              <a:buNone/>
              <a:defRPr sz="1000" b="0" i="0" u="none" strike="noStrike" cap="none">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cxnSp>
        <p:nvCxnSpPr>
          <p:cNvPr id="19" name="Google Shape;19;p2"/>
          <p:cNvCxnSpPr/>
          <p:nvPr/>
        </p:nvCxnSpPr>
        <p:spPr>
          <a:xfrm rot="10800000">
            <a:off x="8386842" y="5264106"/>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11"/>
          <p:cNvSpPr txBox="1">
            <a:spLocks noGrp="1"/>
          </p:cNvSpPr>
          <p:nvPr>
            <p:ph type="body" idx="1"/>
          </p:nvPr>
        </p:nvSpPr>
        <p:spPr>
          <a:xfrm rot="5400000">
            <a:off x="3872484" y="-562355"/>
            <a:ext cx="4023360" cy="9720071"/>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77" name="Google Shape;77;p11"/>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8" name="Google Shape;78;p11"/>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9" name="Google Shape;79;p11"/>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Lodrät rubrik och text" type="vertTitleAndTx">
  <p:cSld name="VERTICAL_TITLE_AND_VERTICAL_TEXT">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rot="5400000">
            <a:off x="7334250" y="2152650"/>
            <a:ext cx="5410200" cy="2628900"/>
          </a:xfrm>
          <a:prstGeom prst="rect">
            <a:avLst/>
          </a:prstGeom>
          <a:noFill/>
          <a:ln>
            <a:noFill/>
          </a:ln>
        </p:spPr>
        <p:txBody>
          <a:bodyPr spcFirstLastPara="1" wrap="square" lIns="45700" tIns="91425" rIns="45700" bIns="91425"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2"/>
          <p:cNvSpPr txBox="1">
            <a:spLocks noGrp="1"/>
          </p:cNvSpPr>
          <p:nvPr>
            <p:ph type="body" idx="1"/>
          </p:nvPr>
        </p:nvSpPr>
        <p:spPr>
          <a:xfrm rot="5400000">
            <a:off x="2076450" y="-323850"/>
            <a:ext cx="5410200" cy="758190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83" name="Google Shape;83;p12"/>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84" name="Google Shape;84;p12"/>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85" name="Google Shape;85;p12"/>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cxnSp>
        <p:nvCxnSpPr>
          <p:cNvPr id="86" name="Google Shape;86;p12"/>
          <p:cNvCxnSpPr/>
          <p:nvPr/>
        </p:nvCxnSpPr>
        <p:spPr>
          <a:xfrm rot="10800000">
            <a:off x="10058400" y="59263"/>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3"/>
          <p:cNvSpPr txBox="1">
            <a:spLocks noGrp="1"/>
          </p:cNvSpPr>
          <p:nvPr>
            <p:ph type="body" idx="1"/>
          </p:nvPr>
        </p:nvSpPr>
        <p:spPr>
          <a:xfrm>
            <a:off x="1024128" y="2286000"/>
            <a:ext cx="9720071"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23" name="Google Shape;23;p3"/>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4" name="Google Shape;24;p3"/>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5" name="Google Shape;25;p3"/>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Avsnittsrubrik" type="secHead">
  <p:cSld name="SECTION_HEADER">
    <p:spTree>
      <p:nvGrpSpPr>
        <p:cNvPr id="1" name="Shape 26"/>
        <p:cNvGrpSpPr/>
        <p:nvPr/>
      </p:nvGrpSpPr>
      <p:grpSpPr>
        <a:xfrm>
          <a:off x="0" y="0"/>
          <a:ext cx="0" cy="0"/>
          <a:chOff x="0" y="0"/>
          <a:chExt cx="0" cy="0"/>
        </a:xfrm>
      </p:grpSpPr>
      <p:sp>
        <p:nvSpPr>
          <p:cNvPr id="27" name="Google Shape;27;p4"/>
          <p:cNvSpPr/>
          <p:nvPr/>
        </p:nvSpPr>
        <p:spPr>
          <a:xfrm>
            <a:off x="0" y="-1"/>
            <a:ext cx="12192000" cy="45720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8" name="Google Shape;28;p4"/>
          <p:cNvSpPr txBox="1">
            <a:spLocks noGrp="1"/>
          </p:cNvSpPr>
          <p:nvPr>
            <p:ph type="title"/>
          </p:nvPr>
        </p:nvSpPr>
        <p:spPr>
          <a:xfrm>
            <a:off x="457200" y="4960137"/>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4"/>
          <p:cNvSpPr txBox="1">
            <a:spLocks noGrp="1"/>
          </p:cNvSpPr>
          <p:nvPr>
            <p:ph type="body" idx="1"/>
          </p:nvPr>
        </p:nvSpPr>
        <p:spPr>
          <a:xfrm>
            <a:off x="8610600" y="4960137"/>
            <a:ext cx="3200400" cy="1463040"/>
          </a:xfrm>
          <a:prstGeom prst="rect">
            <a:avLst/>
          </a:prstGeom>
          <a:noFill/>
          <a:ln>
            <a:noFill/>
          </a:ln>
        </p:spPr>
        <p:txBody>
          <a:bodyPr spcFirstLastPara="1" wrap="square" lIns="91425" tIns="45700" rIns="91425" bIns="45700" anchor="ctr" anchorCtr="0"/>
          <a:lstStyle>
            <a:lvl1pPr marL="457200" marR="0" lvl="0" indent="-22860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800"/>
              <a:buFont typeface="Noto Sans Symbols"/>
              <a:buNone/>
              <a:defRPr sz="1800" b="0" i="0" u="none" strike="noStrike" cap="none">
                <a:solidFill>
                  <a:srgbClr val="8C8B8A"/>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600"/>
              <a:buFont typeface="Noto Sans Symbols"/>
              <a:buNone/>
              <a:defRPr sz="1600" b="0" i="0" u="none" strike="noStrike" cap="none">
                <a:solidFill>
                  <a:srgbClr val="8C8B8A"/>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9pPr>
          </a:lstStyle>
          <a:p>
            <a:endParaRPr/>
          </a:p>
        </p:txBody>
      </p:sp>
      <p:sp>
        <p:nvSpPr>
          <p:cNvPr id="30" name="Google Shape;30;p4"/>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31" name="Google Shape;31;p4"/>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32" name="Google Shape;32;p4"/>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cxnSp>
        <p:nvCxnSpPr>
          <p:cNvPr id="33" name="Google Shape;33;p4"/>
          <p:cNvCxnSpPr/>
          <p:nvPr/>
        </p:nvCxnSpPr>
        <p:spPr>
          <a:xfrm rot="10800000">
            <a:off x="8386842" y="5264106"/>
            <a:ext cx="0" cy="914400"/>
          </a:xfrm>
          <a:prstGeom prst="straightConnector1">
            <a:avLst/>
          </a:prstGeom>
          <a:noFill/>
          <a:ln w="19050" cap="flat" cmpd="sng">
            <a:solidFill>
              <a:schemeClr val="accent3"/>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Google Shape;36;p5"/>
          <p:cNvSpPr txBox="1">
            <a:spLocks noGrp="1"/>
          </p:cNvSpPr>
          <p:nvPr>
            <p:ph type="body" idx="1"/>
          </p:nvPr>
        </p:nvSpPr>
        <p:spPr>
          <a:xfrm>
            <a:off x="1024128" y="2286000"/>
            <a:ext cx="4754880"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37" name="Google Shape;37;p5"/>
          <p:cNvSpPr txBox="1">
            <a:spLocks noGrp="1"/>
          </p:cNvSpPr>
          <p:nvPr>
            <p:ph type="body" idx="2"/>
          </p:nvPr>
        </p:nvSpPr>
        <p:spPr>
          <a:xfrm>
            <a:off x="5989320" y="2286000"/>
            <a:ext cx="4754880"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38" name="Google Shape;38;p5"/>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39" name="Google Shape;39;p5"/>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40" name="Google Shape;40;p5"/>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41"/>
        <p:cNvGrpSpPr/>
        <p:nvPr/>
      </p:nvGrpSpPr>
      <p:grpSpPr>
        <a:xfrm>
          <a:off x="0" y="0"/>
          <a:ext cx="0" cy="0"/>
          <a:chOff x="0" y="0"/>
          <a:chExt cx="0" cy="0"/>
        </a:xfrm>
      </p:grpSpPr>
      <p:sp>
        <p:nvSpPr>
          <p:cNvPr id="42" name="Google Shape;42;p6"/>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6"/>
          <p:cNvSpPr txBox="1">
            <a:spLocks noGrp="1"/>
          </p:cNvSpPr>
          <p:nvPr>
            <p:ph type="body" idx="1"/>
          </p:nvPr>
        </p:nvSpPr>
        <p:spPr>
          <a:xfrm>
            <a:off x="1024128" y="2179636"/>
            <a:ext cx="4754880" cy="822960"/>
          </a:xfrm>
          <a:prstGeom prst="rect">
            <a:avLst/>
          </a:prstGeom>
          <a:noFill/>
          <a:ln>
            <a:noFill/>
          </a:ln>
        </p:spPr>
        <p:txBody>
          <a:bodyPr spcFirstLastPara="1" wrap="square" lIns="137150" tIns="45700" rIns="137150" bIns="45700" anchor="ctr" anchorCtr="0"/>
          <a:lstStyle>
            <a:lvl1pPr marL="457200" marR="0" lvl="0" indent="-228600" algn="l" rtl="0">
              <a:lnSpc>
                <a:spcPct val="90000"/>
              </a:lnSpc>
              <a:spcBef>
                <a:spcPts val="0"/>
              </a:spcBef>
              <a:spcAft>
                <a:spcPts val="0"/>
              </a:spcAft>
              <a:buClr>
                <a:schemeClr val="accent2"/>
              </a:buClr>
              <a:buSzPts val="2300"/>
              <a:buFont typeface="Questrial"/>
              <a:buNone/>
              <a:defRPr sz="2300" b="0" i="0" u="none" strike="noStrike" cap="none">
                <a:solidFill>
                  <a:srgbClr val="679B9A"/>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2000"/>
              <a:buFont typeface="Noto Sans Symbols"/>
              <a:buNone/>
              <a:defRPr sz="2000" b="1"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800"/>
              <a:buFont typeface="Noto Sans Symbols"/>
              <a:buNone/>
              <a:defRPr sz="1800" b="1"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9pPr>
          </a:lstStyle>
          <a:p>
            <a:endParaRPr/>
          </a:p>
        </p:txBody>
      </p:sp>
      <p:sp>
        <p:nvSpPr>
          <p:cNvPr id="44" name="Google Shape;44;p6"/>
          <p:cNvSpPr txBox="1">
            <a:spLocks noGrp="1"/>
          </p:cNvSpPr>
          <p:nvPr>
            <p:ph type="body" idx="2"/>
          </p:nvPr>
        </p:nvSpPr>
        <p:spPr>
          <a:xfrm>
            <a:off x="1024128" y="2967788"/>
            <a:ext cx="4754880" cy="3341572"/>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45" name="Google Shape;45;p6"/>
          <p:cNvSpPr txBox="1">
            <a:spLocks noGrp="1"/>
          </p:cNvSpPr>
          <p:nvPr>
            <p:ph type="body" idx="3"/>
          </p:nvPr>
        </p:nvSpPr>
        <p:spPr>
          <a:xfrm>
            <a:off x="5989320" y="2179636"/>
            <a:ext cx="4754880" cy="822960"/>
          </a:xfrm>
          <a:prstGeom prst="rect">
            <a:avLst/>
          </a:prstGeom>
          <a:noFill/>
          <a:ln>
            <a:noFill/>
          </a:ln>
        </p:spPr>
        <p:txBody>
          <a:bodyPr spcFirstLastPara="1" wrap="square" lIns="137150" tIns="45700" rIns="137150" bIns="45700" anchor="ctr" anchorCtr="0"/>
          <a:lstStyle>
            <a:lvl1pPr marL="457200" marR="0" lvl="0" indent="-228600" algn="l" rtl="0">
              <a:lnSpc>
                <a:spcPct val="90000"/>
              </a:lnSpc>
              <a:spcBef>
                <a:spcPts val="0"/>
              </a:spcBef>
              <a:spcAft>
                <a:spcPts val="0"/>
              </a:spcAft>
              <a:buClr>
                <a:schemeClr val="accent2"/>
              </a:buClr>
              <a:buSzPts val="2300"/>
              <a:buFont typeface="Questrial"/>
              <a:buNone/>
              <a:defRPr sz="2300" b="0" i="0" u="none" strike="noStrike" cap="none">
                <a:solidFill>
                  <a:srgbClr val="679B9A"/>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2000"/>
              <a:buFont typeface="Noto Sans Symbols"/>
              <a:buNone/>
              <a:defRPr sz="2000" b="1"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800"/>
              <a:buFont typeface="Noto Sans Symbols"/>
              <a:buNone/>
              <a:defRPr sz="1800" b="1"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9pPr>
          </a:lstStyle>
          <a:p>
            <a:endParaRPr/>
          </a:p>
        </p:txBody>
      </p:sp>
      <p:sp>
        <p:nvSpPr>
          <p:cNvPr id="46" name="Google Shape;46;p6"/>
          <p:cNvSpPr txBox="1">
            <a:spLocks noGrp="1"/>
          </p:cNvSpPr>
          <p:nvPr>
            <p:ph type="body" idx="4"/>
          </p:nvPr>
        </p:nvSpPr>
        <p:spPr>
          <a:xfrm>
            <a:off x="5989320" y="2967788"/>
            <a:ext cx="4754880" cy="3341572"/>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47" name="Google Shape;47;p6"/>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48" name="Google Shape;48;p6"/>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49" name="Google Shape;49;p6"/>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7"/>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3" name="Google Shape;53;p7"/>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4" name="Google Shape;54;p7"/>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om" type="blank">
  <p:cSld name="BLANK">
    <p:spTree>
      <p:nvGrpSpPr>
        <p:cNvPr id="1" name="Shape 55"/>
        <p:cNvGrpSpPr/>
        <p:nvPr/>
      </p:nvGrpSpPr>
      <p:grpSpPr>
        <a:xfrm>
          <a:off x="0" y="0"/>
          <a:ext cx="0" cy="0"/>
          <a:chOff x="0" y="0"/>
          <a:chExt cx="0" cy="0"/>
        </a:xfrm>
      </p:grpSpPr>
      <p:sp>
        <p:nvSpPr>
          <p:cNvPr id="56" name="Google Shape;56;p8"/>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7" name="Google Shape;57;p8"/>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8" name="Google Shape;58;p8"/>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1024128" y="471509"/>
            <a:ext cx="4389120" cy="1737360"/>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4000"/>
              <a:buFont typeface="Questrial"/>
              <a:buNone/>
              <a:defRPr sz="4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1" name="Google Shape;61;p9"/>
          <p:cNvSpPr txBox="1">
            <a:spLocks noGrp="1"/>
          </p:cNvSpPr>
          <p:nvPr>
            <p:ph type="body" idx="1"/>
          </p:nvPr>
        </p:nvSpPr>
        <p:spPr>
          <a:xfrm>
            <a:off x="5715000" y="822960"/>
            <a:ext cx="5678424" cy="5184648"/>
          </a:xfrm>
          <a:prstGeom prst="rect">
            <a:avLst/>
          </a:prstGeom>
          <a:noFill/>
          <a:ln>
            <a:noFill/>
          </a:ln>
        </p:spPr>
        <p:txBody>
          <a:bodyPr spcFirstLastPara="1" wrap="square" lIns="45700" tIns="45700" rIns="45700" bIns="45700" anchor="t" anchorCtr="0"/>
          <a:lstStyle>
            <a:lvl1pPr marL="457200" marR="0" lvl="0" indent="-381000" algn="l" rtl="0">
              <a:lnSpc>
                <a:spcPct val="90000"/>
              </a:lnSpc>
              <a:spcBef>
                <a:spcPts val="1200"/>
              </a:spcBef>
              <a:spcAft>
                <a:spcPts val="0"/>
              </a:spcAft>
              <a:buClr>
                <a:schemeClr val="accent2"/>
              </a:buClr>
              <a:buSzPts val="2400"/>
              <a:buFont typeface="Questrial"/>
              <a:buChar char=" "/>
              <a:defRPr sz="2400" b="0" i="0" u="none" strike="noStrike" cap="none">
                <a:solidFill>
                  <a:schemeClr val="dk1"/>
                </a:solidFill>
                <a:latin typeface="Questrial"/>
                <a:ea typeface="Questrial"/>
                <a:cs typeface="Questrial"/>
                <a:sym typeface="Questrial"/>
              </a:defRPr>
            </a:lvl1pPr>
            <a:lvl2pPr marL="914400" marR="0" lvl="1" indent="-355600" algn="l" rtl="0">
              <a:lnSpc>
                <a:spcPct val="90000"/>
              </a:lnSpc>
              <a:spcBef>
                <a:spcPts val="200"/>
              </a:spcBef>
              <a:spcAft>
                <a:spcPts val="0"/>
              </a:spcAft>
              <a:buClr>
                <a:schemeClr val="accent2"/>
              </a:buClr>
              <a:buSzPts val="2000"/>
              <a:buFont typeface="Noto Sans Symbols"/>
              <a:buChar char="•"/>
              <a:defRPr sz="2000" b="0" i="0" u="none" strike="noStrike" cap="none">
                <a:solidFill>
                  <a:schemeClr val="dk1"/>
                </a:solidFill>
                <a:latin typeface="Questrial"/>
                <a:ea typeface="Questrial"/>
                <a:cs typeface="Questrial"/>
                <a:sym typeface="Questrial"/>
              </a:defRPr>
            </a:lvl2pPr>
            <a:lvl3pPr marL="1371600" marR="0" lvl="2"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3pPr>
            <a:lvl4pPr marL="1828800" marR="0" lvl="3"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4pPr>
            <a:lvl5pPr marL="2286000" marR="0" lvl="4"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5pPr>
            <a:lvl6pPr marL="2743200" marR="0" lvl="5"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6pPr>
            <a:lvl7pPr marL="3200400" marR="0" lvl="6"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7pPr>
            <a:lvl8pPr marL="3657600" marR="0" lvl="7"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8pPr>
            <a:lvl9pPr marL="4114800" marR="0" lvl="8" indent="-330200" algn="l" rtl="0">
              <a:lnSpc>
                <a:spcPct val="90000"/>
              </a:lnSpc>
              <a:spcBef>
                <a:spcPts val="400"/>
              </a:spcBef>
              <a:spcAft>
                <a:spcPts val="40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9pPr>
          </a:lstStyle>
          <a:p>
            <a:endParaRPr/>
          </a:p>
        </p:txBody>
      </p:sp>
      <p:sp>
        <p:nvSpPr>
          <p:cNvPr id="62" name="Google Shape;62;p9"/>
          <p:cNvSpPr txBox="1">
            <a:spLocks noGrp="1"/>
          </p:cNvSpPr>
          <p:nvPr>
            <p:ph type="body" idx="2"/>
          </p:nvPr>
        </p:nvSpPr>
        <p:spPr>
          <a:xfrm>
            <a:off x="1024128" y="2257506"/>
            <a:ext cx="4389120" cy="3762294"/>
          </a:xfrm>
          <a:prstGeom prst="rect">
            <a:avLst/>
          </a:prstGeom>
          <a:noFill/>
          <a:ln>
            <a:noFill/>
          </a:ln>
        </p:spPr>
        <p:txBody>
          <a:bodyPr spcFirstLastPara="1" wrap="square" lIns="91425" tIns="45700" rIns="91425" bIns="45700" anchor="t" anchorCtr="0"/>
          <a:lstStyle>
            <a:lvl1pPr marL="457200" marR="0" lvl="0" indent="-228600" algn="l" rtl="0">
              <a:lnSpc>
                <a:spcPct val="108000"/>
              </a:lnSpc>
              <a:spcBef>
                <a:spcPts val="600"/>
              </a:spcBef>
              <a:spcAft>
                <a:spcPts val="0"/>
              </a:spcAft>
              <a:buClr>
                <a:schemeClr val="accent2"/>
              </a:buClr>
              <a:buSzPts val="1600"/>
              <a:buFont typeface="Questrial"/>
              <a:buNone/>
              <a:defRPr sz="1600" b="0" i="0" u="none" strike="noStrike" cap="none">
                <a:solidFill>
                  <a:schemeClr val="dk1"/>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200"/>
              <a:buFont typeface="Noto Sans Symbols"/>
              <a:buNone/>
              <a:defRPr sz="1200" b="0"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9pPr>
          </a:lstStyle>
          <a:p>
            <a:endParaRPr/>
          </a:p>
        </p:txBody>
      </p:sp>
      <p:sp>
        <p:nvSpPr>
          <p:cNvPr id="63" name="Google Shape;63;p9"/>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64" name="Google Shape;64;p9"/>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65" name="Google Shape;65;p9"/>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ild med bildtext" type="picTx">
  <p:cSld name="PICTURE_WITH_CAPTION_TEXT">
    <p:spTree>
      <p:nvGrpSpPr>
        <p:cNvPr id="1" name="Shape 66"/>
        <p:cNvGrpSpPr/>
        <p:nvPr/>
      </p:nvGrpSpPr>
      <p:grpSpPr>
        <a:xfrm>
          <a:off x="0" y="0"/>
          <a:ext cx="0" cy="0"/>
          <a:chOff x="0" y="0"/>
          <a:chExt cx="0" cy="0"/>
        </a:xfrm>
      </p:grpSpPr>
      <p:sp>
        <p:nvSpPr>
          <p:cNvPr id="67" name="Google Shape;67;p10"/>
          <p:cNvSpPr txBox="1">
            <a:spLocks noGrp="1"/>
          </p:cNvSpPr>
          <p:nvPr>
            <p:ph type="title"/>
          </p:nvPr>
        </p:nvSpPr>
        <p:spPr>
          <a:xfrm>
            <a:off x="457200" y="4960138"/>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a:spLocks noGrp="1"/>
          </p:cNvSpPr>
          <p:nvPr>
            <p:ph type="pic" idx="2"/>
          </p:nvPr>
        </p:nvSpPr>
        <p:spPr>
          <a:xfrm>
            <a:off x="0" y="-1"/>
            <a:ext cx="12188952" cy="4572000"/>
          </a:xfrm>
          <a:prstGeom prst="rect">
            <a:avLst/>
          </a:prstGeom>
          <a:solidFill>
            <a:srgbClr val="C3D7D7"/>
          </a:solidFill>
          <a:ln>
            <a:noFill/>
          </a:ln>
        </p:spPr>
        <p:txBody>
          <a:bodyPr spcFirstLastPara="1" wrap="square" lIns="457200" tIns="365750" rIns="45700" bIns="45700" anchor="t" anchorCtr="0"/>
          <a:lstStyle>
            <a:lvl1pPr marR="0" lvl="0" algn="l" rtl="0">
              <a:lnSpc>
                <a:spcPct val="90000"/>
              </a:lnSpc>
              <a:spcBef>
                <a:spcPts val="1200"/>
              </a:spcBef>
              <a:spcAft>
                <a:spcPts val="0"/>
              </a:spcAft>
              <a:buClr>
                <a:schemeClr val="accent2"/>
              </a:buClr>
              <a:buSzPts val="3200"/>
              <a:buFont typeface="Questrial"/>
              <a:buNone/>
              <a:defRPr sz="3200" b="0" i="0" u="none" strike="noStrike" cap="none">
                <a:solidFill>
                  <a:schemeClr val="dk1"/>
                </a:solidFill>
                <a:latin typeface="Questrial"/>
                <a:ea typeface="Questrial"/>
                <a:cs typeface="Questrial"/>
                <a:sym typeface="Questrial"/>
              </a:defRPr>
            </a:lvl1pPr>
            <a:lvl2pPr marR="0" lvl="1" algn="l" rtl="0">
              <a:lnSpc>
                <a:spcPct val="90000"/>
              </a:lnSpc>
              <a:spcBef>
                <a:spcPts val="200"/>
              </a:spcBef>
              <a:spcAft>
                <a:spcPts val="0"/>
              </a:spcAft>
              <a:buClr>
                <a:schemeClr val="accent2"/>
              </a:buClr>
              <a:buSzPts val="2800"/>
              <a:buFont typeface="Noto Sans Symbols"/>
              <a:buNone/>
              <a:defRPr sz="2800" b="0" i="0" u="none" strike="noStrike" cap="none">
                <a:solidFill>
                  <a:schemeClr val="dk1"/>
                </a:solidFill>
                <a:latin typeface="Questrial"/>
                <a:ea typeface="Questrial"/>
                <a:cs typeface="Questrial"/>
                <a:sym typeface="Questrial"/>
              </a:defRPr>
            </a:lvl2pPr>
            <a:lvl3pPr marR="0" lvl="2" algn="l" rtl="0">
              <a:lnSpc>
                <a:spcPct val="90000"/>
              </a:lnSpc>
              <a:spcBef>
                <a:spcPts val="400"/>
              </a:spcBef>
              <a:spcAft>
                <a:spcPts val="0"/>
              </a:spcAft>
              <a:buClr>
                <a:schemeClr val="accent2"/>
              </a:buClr>
              <a:buSzPts val="2400"/>
              <a:buFont typeface="Noto Sans Symbols"/>
              <a:buNone/>
              <a:defRPr sz="2400" b="0" i="0" u="none" strike="noStrike" cap="none">
                <a:solidFill>
                  <a:schemeClr val="dk1"/>
                </a:solidFill>
                <a:latin typeface="Questrial"/>
                <a:ea typeface="Questrial"/>
                <a:cs typeface="Questrial"/>
                <a:sym typeface="Questrial"/>
              </a:defRPr>
            </a:lvl3pPr>
            <a:lvl4pPr marR="0" lvl="3"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4pPr>
            <a:lvl5pPr marR="0" lvl="4"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5pPr>
            <a:lvl6pPr marR="0" lvl="5"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6pPr>
            <a:lvl7pPr marR="0" lvl="6"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7pPr>
            <a:lvl8pPr marR="0" lvl="7"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8pPr>
            <a:lvl9pPr marR="0" lvl="8" algn="l" rtl="0">
              <a:lnSpc>
                <a:spcPct val="90000"/>
              </a:lnSpc>
              <a:spcBef>
                <a:spcPts val="400"/>
              </a:spcBef>
              <a:spcAft>
                <a:spcPts val="40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9pPr>
          </a:lstStyle>
          <a:p>
            <a:endParaRPr/>
          </a:p>
        </p:txBody>
      </p:sp>
      <p:sp>
        <p:nvSpPr>
          <p:cNvPr id="69" name="Google Shape;69;p10"/>
          <p:cNvSpPr txBox="1">
            <a:spLocks noGrp="1"/>
          </p:cNvSpPr>
          <p:nvPr>
            <p:ph type="body" idx="1"/>
          </p:nvPr>
        </p:nvSpPr>
        <p:spPr>
          <a:xfrm>
            <a:off x="8610600" y="4960138"/>
            <a:ext cx="3200400" cy="1463040"/>
          </a:xfrm>
          <a:prstGeom prst="rect">
            <a:avLst/>
          </a:prstGeom>
          <a:noFill/>
          <a:ln>
            <a:noFill/>
          </a:ln>
        </p:spPr>
        <p:txBody>
          <a:bodyPr spcFirstLastPara="1" wrap="square" lIns="91425" tIns="45700" rIns="91425" bIns="45700" anchor="ctr" anchorCtr="0"/>
          <a:lstStyle>
            <a:lvl1pPr marL="457200" marR="0" lvl="0" indent="-22860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400"/>
              <a:buFont typeface="Noto Sans Symbols"/>
              <a:buNone/>
              <a:defRPr sz="1400" b="0"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200"/>
              <a:buFont typeface="Noto Sans Symbols"/>
              <a:buNone/>
              <a:defRPr sz="1200" b="0"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9pPr>
          </a:lstStyle>
          <a:p>
            <a:endParaRPr/>
          </a:p>
        </p:txBody>
      </p:sp>
      <p:sp>
        <p:nvSpPr>
          <p:cNvPr id="70" name="Google Shape;70;p10"/>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1" name="Google Shape;71;p10"/>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2" name="Google Shape;72;p10"/>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cxnSp>
        <p:nvCxnSpPr>
          <p:cNvPr id="73" name="Google Shape;73;p10"/>
          <p:cNvCxnSpPr/>
          <p:nvPr/>
        </p:nvCxnSpPr>
        <p:spPr>
          <a:xfrm rot="10800000">
            <a:off x="8386842" y="5264106"/>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024128" y="2286000"/>
            <a:ext cx="9720071"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8" name="Google Shape;8;p1"/>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9" name="Google Shape;9;p1"/>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0" name="Google Shape;10;p1"/>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b="0" i="0" u="none" strike="noStrike" cap="none">
                <a:solidFill>
                  <a:srgbClr val="464132"/>
                </a:solidFill>
                <a:latin typeface="Questrial"/>
                <a:ea typeface="Questrial"/>
                <a:cs typeface="Questrial"/>
                <a:sym typeface="Questrial"/>
              </a:defRPr>
            </a:lvl1pPr>
            <a:lvl2pPr marL="0" marR="0" lvl="1" indent="0" algn="l" rtl="0">
              <a:spcBef>
                <a:spcPts val="0"/>
              </a:spcBef>
              <a:buNone/>
              <a:defRPr sz="1000" b="0" i="0" u="none" strike="noStrike" cap="none">
                <a:solidFill>
                  <a:srgbClr val="464132"/>
                </a:solidFill>
                <a:latin typeface="Questrial"/>
                <a:ea typeface="Questrial"/>
                <a:cs typeface="Questrial"/>
                <a:sym typeface="Questrial"/>
              </a:defRPr>
            </a:lvl2pPr>
            <a:lvl3pPr marL="0" marR="0" lvl="2" indent="0" algn="l" rtl="0">
              <a:spcBef>
                <a:spcPts val="0"/>
              </a:spcBef>
              <a:buNone/>
              <a:defRPr sz="1000" b="0" i="0" u="none" strike="noStrike" cap="none">
                <a:solidFill>
                  <a:srgbClr val="464132"/>
                </a:solidFill>
                <a:latin typeface="Questrial"/>
                <a:ea typeface="Questrial"/>
                <a:cs typeface="Questrial"/>
                <a:sym typeface="Questrial"/>
              </a:defRPr>
            </a:lvl3pPr>
            <a:lvl4pPr marL="0" marR="0" lvl="3" indent="0" algn="l" rtl="0">
              <a:spcBef>
                <a:spcPts val="0"/>
              </a:spcBef>
              <a:buNone/>
              <a:defRPr sz="1000" b="0" i="0" u="none" strike="noStrike" cap="none">
                <a:solidFill>
                  <a:srgbClr val="464132"/>
                </a:solidFill>
                <a:latin typeface="Questrial"/>
                <a:ea typeface="Questrial"/>
                <a:cs typeface="Questrial"/>
                <a:sym typeface="Questrial"/>
              </a:defRPr>
            </a:lvl4pPr>
            <a:lvl5pPr marL="0" marR="0" lvl="4" indent="0" algn="l" rtl="0">
              <a:spcBef>
                <a:spcPts val="0"/>
              </a:spcBef>
              <a:buNone/>
              <a:defRPr sz="1000" b="0" i="0" u="none" strike="noStrike" cap="none">
                <a:solidFill>
                  <a:srgbClr val="464132"/>
                </a:solidFill>
                <a:latin typeface="Questrial"/>
                <a:ea typeface="Questrial"/>
                <a:cs typeface="Questrial"/>
                <a:sym typeface="Questrial"/>
              </a:defRPr>
            </a:lvl5pPr>
            <a:lvl6pPr marL="0" marR="0" lvl="5" indent="0" algn="l" rtl="0">
              <a:spcBef>
                <a:spcPts val="0"/>
              </a:spcBef>
              <a:buNone/>
              <a:defRPr sz="1000" b="0" i="0" u="none" strike="noStrike" cap="none">
                <a:solidFill>
                  <a:srgbClr val="464132"/>
                </a:solidFill>
                <a:latin typeface="Questrial"/>
                <a:ea typeface="Questrial"/>
                <a:cs typeface="Questrial"/>
                <a:sym typeface="Questrial"/>
              </a:defRPr>
            </a:lvl6pPr>
            <a:lvl7pPr marL="0" marR="0" lvl="6" indent="0" algn="l" rtl="0">
              <a:spcBef>
                <a:spcPts val="0"/>
              </a:spcBef>
              <a:buNone/>
              <a:defRPr sz="1000" b="0" i="0" u="none" strike="noStrike" cap="none">
                <a:solidFill>
                  <a:srgbClr val="464132"/>
                </a:solidFill>
                <a:latin typeface="Questrial"/>
                <a:ea typeface="Questrial"/>
                <a:cs typeface="Questrial"/>
                <a:sym typeface="Questrial"/>
              </a:defRPr>
            </a:lvl7pPr>
            <a:lvl8pPr marL="0" marR="0" lvl="7" indent="0" algn="l" rtl="0">
              <a:spcBef>
                <a:spcPts val="0"/>
              </a:spcBef>
              <a:buNone/>
              <a:defRPr sz="1000" b="0" i="0" u="none" strike="noStrike" cap="none">
                <a:solidFill>
                  <a:srgbClr val="464132"/>
                </a:solidFill>
                <a:latin typeface="Questrial"/>
                <a:ea typeface="Questrial"/>
                <a:cs typeface="Questrial"/>
                <a:sym typeface="Questrial"/>
              </a:defRPr>
            </a:lvl8pPr>
            <a:lvl9pPr marL="0" marR="0" lvl="8" indent="0" algn="l" rtl="0">
              <a:spcBef>
                <a:spcPts val="0"/>
              </a:spcBef>
              <a:buNone/>
              <a:defRPr sz="1000" b="0" i="0" u="none" strike="noStrike" cap="none">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sv-SE"/>
              <a:t>‹N›</a:t>
            </a:fld>
            <a:endParaRPr/>
          </a:p>
        </p:txBody>
      </p:sp>
      <p:cxnSp>
        <p:nvCxnSpPr>
          <p:cNvPr id="11" name="Google Shape;11;p1"/>
          <p:cNvCxnSpPr/>
          <p:nvPr/>
        </p:nvCxnSpPr>
        <p:spPr>
          <a:xfrm rot="10800000">
            <a:off x="762000" y="826324"/>
            <a:ext cx="0" cy="914400"/>
          </a:xfrm>
          <a:prstGeom prst="straightConnector1">
            <a:avLst/>
          </a:prstGeom>
          <a:noFill/>
          <a:ln w="19050" cap="flat" cmpd="sng">
            <a:solidFill>
              <a:schemeClr val="accent2"/>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3"/>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ctr" rtl="0">
              <a:lnSpc>
                <a:spcPct val="80000"/>
              </a:lnSpc>
              <a:spcBef>
                <a:spcPts val="0"/>
              </a:spcBef>
              <a:spcAft>
                <a:spcPts val="0"/>
              </a:spcAft>
              <a:buClr>
                <a:srgbClr val="464132"/>
              </a:buClr>
              <a:buSzPts val="4500"/>
              <a:buFont typeface="Questrial"/>
              <a:buNone/>
            </a:pPr>
            <a:r>
              <a:rPr lang="sv-SE" sz="4500" b="0" i="0" u="none" strike="noStrike" cap="none">
                <a:solidFill>
                  <a:srgbClr val="464132"/>
                </a:solidFill>
                <a:latin typeface="Questrial"/>
                <a:ea typeface="Questrial"/>
                <a:cs typeface="Questrial"/>
                <a:sym typeface="Questrial"/>
              </a:rPr>
              <a:t>APPLYING FOR A JOB AND GOING FOR AN INTERVIEW – INTRODUCTION TO MIGREAT MODULE 7</a:t>
            </a:r>
            <a:endParaRPr/>
          </a:p>
        </p:txBody>
      </p:sp>
      <p:sp>
        <p:nvSpPr>
          <p:cNvPr id="92" name="Google Shape;92;p13"/>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395"/>
              <a:buFont typeface="Questrial"/>
              <a:buNone/>
            </a:pPr>
            <a:r>
              <a:rPr lang="sv-SE" sz="139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395" b="0" i="0" u="none" strike="noStrike" cap="none">
              <a:solidFill>
                <a:srgbClr val="464132"/>
              </a:solidFill>
              <a:latin typeface="Questrial"/>
              <a:ea typeface="Questrial"/>
              <a:cs typeface="Questrial"/>
              <a:sym typeface="Questrial"/>
            </a:endParaRPr>
          </a:p>
        </p:txBody>
      </p:sp>
      <p:pic>
        <p:nvPicPr>
          <p:cNvPr id="93" name="Google Shape;93;p13"/>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94" name="Google Shape;94;p13"/>
          <p:cNvPicPr preferRelativeResize="0"/>
          <p:nvPr/>
        </p:nvPicPr>
        <p:blipFill rotWithShape="1">
          <a:blip r:embed="rId4">
            <a:alphaModFix/>
          </a:blip>
          <a:srcRect/>
          <a:stretch/>
        </p:blipFill>
        <p:spPr>
          <a:xfrm>
            <a:off x="10423106" y="6155156"/>
            <a:ext cx="1476375" cy="419100"/>
          </a:xfrm>
          <a:prstGeom prst="rect">
            <a:avLst/>
          </a:prstGeom>
          <a:noFill/>
          <a:ln>
            <a:noFill/>
          </a:ln>
        </p:spPr>
      </p:pic>
      <p:pic>
        <p:nvPicPr>
          <p:cNvPr id="95" name="Google Shape;95;p13"/>
          <p:cNvPicPr preferRelativeResize="0"/>
          <p:nvPr/>
        </p:nvPicPr>
        <p:blipFill rotWithShape="1">
          <a:blip r:embed="rId5">
            <a:alphaModFix/>
          </a:blip>
          <a:srcRect/>
          <a:stretch/>
        </p:blipFill>
        <p:spPr>
          <a:xfrm>
            <a:off x="3910519" y="94441"/>
            <a:ext cx="3764603" cy="432191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4"/>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ct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WHERE TO FIND WORK</a:t>
            </a:r>
            <a:endParaRPr sz="5000" b="0" i="0" u="none" strike="noStrike" cap="none">
              <a:solidFill>
                <a:srgbClr val="464132"/>
              </a:solidFill>
              <a:latin typeface="Questrial"/>
              <a:ea typeface="Questrial"/>
              <a:cs typeface="Questrial"/>
              <a:sym typeface="Questrial"/>
            </a:endParaRPr>
          </a:p>
        </p:txBody>
      </p:sp>
      <p:sp>
        <p:nvSpPr>
          <p:cNvPr id="101" name="Google Shape;101;p14"/>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02" name="Google Shape;102;p14"/>
          <p:cNvSpPr/>
          <p:nvPr/>
        </p:nvSpPr>
        <p:spPr>
          <a:xfrm>
            <a:off x="720969" y="96715"/>
            <a:ext cx="10594731" cy="452431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sv-SE" sz="1800" b="0" i="0" u="none" strike="noStrike" cap="none">
                <a:solidFill>
                  <a:srgbClr val="000000"/>
                </a:solidFill>
                <a:latin typeface="Trebuchet MS"/>
                <a:ea typeface="Trebuchet MS"/>
                <a:cs typeface="Trebuchet MS"/>
                <a:sym typeface="Trebuchet MS"/>
              </a:rPr>
              <a:t>So, you want to apply for a job? But how do you do it? One way is to read ads in a magazine, newspaper or on the web. In both cases, you need to put a personal letter together, telling the employer why you are the best for the position.</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Sometimes venues are organised, where employers and job seekers run a speed-date – that is, trying to get to know each other as quickly as possible, to see if they can have a future together. It is like an audition, where an employer ask potential applicants to show up and present themselves.</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Another modern form is recruitment meetings, which sometime are held by Employment Agencies. They can either be open to anyone interested or for specially invited.</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An older, more tried and tested method is to simply walk around and ask: at the supermarket, the store, dog kindergarten: Do you need someone?</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Here you will find out how to succeed – no matter what job you are looking for and how you apply for it!</a:t>
            </a:r>
            <a:endParaRPr sz="1800" b="0" i="0">
              <a:solidFill>
                <a:srgbClr val="000000"/>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5"/>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FILLING IN AN APPLICATION FORM</a:t>
            </a:r>
            <a:endParaRPr/>
          </a:p>
        </p:txBody>
      </p:sp>
      <p:sp>
        <p:nvSpPr>
          <p:cNvPr id="108" name="Google Shape;108;p15"/>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09" name="Google Shape;109;p15"/>
          <p:cNvSpPr/>
          <p:nvPr/>
        </p:nvSpPr>
        <p:spPr>
          <a:xfrm>
            <a:off x="677008" y="-1049149"/>
            <a:ext cx="11133992" cy="5816977"/>
          </a:xfrm>
          <a:prstGeom prst="rect">
            <a:avLst/>
          </a:prstGeom>
          <a:noFill/>
          <a:ln>
            <a:noFill/>
          </a:ln>
        </p:spPr>
        <p:txBody>
          <a:bodyPr spcFirstLastPara="1" wrap="square" lIns="91425" tIns="45700" rIns="91425" bIns="45700" anchor="t" anchorCtr="0">
            <a:noAutofit/>
          </a:bodyPr>
          <a:lstStyle/>
          <a:p>
            <a:pPr marL="342900" marR="0" lvl="0" indent="-266700" algn="l" rtl="0">
              <a:spcBef>
                <a:spcPts val="0"/>
              </a:spcBef>
              <a:spcAft>
                <a:spcPts val="0"/>
              </a:spcAft>
              <a:buClr>
                <a:schemeClr val="dk1"/>
              </a:buClr>
              <a:buSzPts val="1200"/>
              <a:buFont typeface="Noto Sans Symbols"/>
              <a:buNone/>
            </a:pPr>
            <a:endParaRPr sz="1200">
              <a:solidFill>
                <a:schemeClr val="dk1"/>
              </a:solidFill>
              <a:latin typeface="Comic Sans MS"/>
              <a:ea typeface="Comic Sans MS"/>
              <a:cs typeface="Comic Sans MS"/>
              <a:sym typeface="Comic Sans MS"/>
            </a:endParaRPr>
          </a:p>
          <a:p>
            <a:pPr marL="342900" marR="0" lvl="0" indent="-266700" algn="l" rtl="0">
              <a:spcBef>
                <a:spcPts val="0"/>
              </a:spcBef>
              <a:spcAft>
                <a:spcPts val="0"/>
              </a:spcAft>
              <a:buClr>
                <a:schemeClr val="dk1"/>
              </a:buClr>
              <a:buSzPts val="1200"/>
              <a:buFont typeface="Noto Sans Symbols"/>
              <a:buNone/>
            </a:pPr>
            <a:endParaRPr sz="1200">
              <a:solidFill>
                <a:schemeClr val="dk1"/>
              </a:solidFill>
              <a:latin typeface="Comic Sans MS"/>
              <a:ea typeface="Comic Sans MS"/>
              <a:cs typeface="Comic Sans MS"/>
              <a:sym typeface="Comic Sans MS"/>
            </a:endParaRPr>
          </a:p>
          <a:p>
            <a:pPr marL="342900" marR="0" lvl="0" indent="-266700" algn="l" rtl="0">
              <a:spcBef>
                <a:spcPts val="0"/>
              </a:spcBef>
              <a:spcAft>
                <a:spcPts val="0"/>
              </a:spcAft>
              <a:buClr>
                <a:schemeClr val="dk1"/>
              </a:buClr>
              <a:buSzPts val="1200"/>
              <a:buFont typeface="Noto Sans Symbols"/>
              <a:buNone/>
            </a:pPr>
            <a:endParaRPr sz="1200">
              <a:solidFill>
                <a:schemeClr val="dk1"/>
              </a:solidFill>
              <a:latin typeface="Comic Sans MS"/>
              <a:ea typeface="Comic Sans MS"/>
              <a:cs typeface="Comic Sans MS"/>
              <a:sym typeface="Comic Sans MS"/>
            </a:endParaRPr>
          </a:p>
          <a:p>
            <a:pPr marL="342900" marR="0" lvl="0" indent="-266700" algn="l" rtl="0">
              <a:spcBef>
                <a:spcPts val="0"/>
              </a:spcBef>
              <a:spcAft>
                <a:spcPts val="0"/>
              </a:spcAft>
              <a:buClr>
                <a:schemeClr val="dk1"/>
              </a:buClr>
              <a:buSzPts val="1200"/>
              <a:buFont typeface="Noto Sans Symbols"/>
              <a:buNone/>
            </a:pPr>
            <a:endParaRPr sz="1200">
              <a:solidFill>
                <a:schemeClr val="dk1"/>
              </a:solidFill>
              <a:latin typeface="Comic Sans MS"/>
              <a:ea typeface="Comic Sans MS"/>
              <a:cs typeface="Comic Sans MS"/>
              <a:sym typeface="Comic Sans MS"/>
            </a:endParaRPr>
          </a:p>
          <a:p>
            <a:pPr marL="0" marR="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342900" marR="0" lvl="0" indent="-266700" algn="l" rtl="0">
              <a:spcBef>
                <a:spcPts val="0"/>
              </a:spcBef>
              <a:spcAft>
                <a:spcPts val="0"/>
              </a:spcAft>
              <a:buClr>
                <a:schemeClr val="dk1"/>
              </a:buClr>
              <a:buSzPts val="1200"/>
              <a:buFont typeface="Noto Sans Symbols"/>
              <a:buNone/>
            </a:pPr>
            <a:endParaRPr sz="1200">
              <a:solidFill>
                <a:schemeClr val="dk1"/>
              </a:solidFill>
              <a:latin typeface="Comic Sans MS"/>
              <a:ea typeface="Comic Sans MS"/>
              <a:cs typeface="Comic Sans MS"/>
              <a:sym typeface="Comic Sans MS"/>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Read the whole form carefully before completing it.</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Make a rough copy and ask someone to check it.</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Write neatly and use black ink or biro.</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Follow instructions exactly, it may ask for BLOACK CAPITALS in some sections.</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Answer the questions fully, using sentences where possible.</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Write your address in full, not forgetting the post code.</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Make sure you list all course and qualifications. List examinations taken or about to be taken. Enter estimated grades if known.</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Compete the section on previous employment by entering part-time jobs, paid or voluntary, and your work experience placement.</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Include the things you enjoy doing in your spare-time in the interests and activities section. </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Use the opportunity to sell yourself in the section which ask for further information. Try to relate your strengths to the skills and qualities that the employer will be looking for.</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Check that your application is accurate and has no spelling mistakes.</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Keep a copy of your application form for future reference.</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Use your Personal Education Plan (PEP)/progress file and action plan to help you complete the form.</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Return your application form promptly – there is often a closing date for receipt of applications.</a:t>
            </a:r>
            <a:endParaRPr sz="1600">
              <a:solidFill>
                <a:schemeClr val="dk1"/>
              </a:solidFill>
              <a:latin typeface="Times New Roman"/>
              <a:ea typeface="Times New Roman"/>
              <a:cs typeface="Times New Roman"/>
              <a:sym typeface="Times New Roman"/>
            </a:endParaRPr>
          </a:p>
          <a:p>
            <a:pPr marL="342900" marR="0" lvl="0" indent="-342900" algn="l" rtl="0">
              <a:spcBef>
                <a:spcPts val="0"/>
              </a:spcBef>
              <a:spcAft>
                <a:spcPts val="0"/>
              </a:spcAft>
              <a:buClr>
                <a:schemeClr val="dk1"/>
              </a:buClr>
              <a:buSzPts val="1600"/>
              <a:buFont typeface="Noto Sans Symbols"/>
              <a:buChar char="∙"/>
            </a:pPr>
            <a:r>
              <a:rPr lang="sv-SE" sz="1600">
                <a:solidFill>
                  <a:schemeClr val="dk1"/>
                </a:solidFill>
                <a:latin typeface="Comic Sans MS"/>
                <a:ea typeface="Comic Sans MS"/>
                <a:cs typeface="Comic Sans MS"/>
                <a:sym typeface="Comic Sans MS"/>
              </a:rPr>
              <a:t>Don’t leave blank spaces, write ‘not applicable’ (N/A for short) or none to questions that do not apply to you.</a:t>
            </a: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6"/>
          <p:cNvSpPr txBox="1">
            <a:spLocks noGrp="1"/>
          </p:cNvSpPr>
          <p:nvPr>
            <p:ph type="ctrTitle"/>
          </p:nvPr>
        </p:nvSpPr>
        <p:spPr>
          <a:xfrm>
            <a:off x="457200" y="4960137"/>
            <a:ext cx="7631723"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CHECK LIST FOR A CV</a:t>
            </a:r>
            <a:endParaRPr/>
          </a:p>
        </p:txBody>
      </p:sp>
      <p:sp>
        <p:nvSpPr>
          <p:cNvPr id="115" name="Google Shape;115;p16"/>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16" name="Google Shape;116;p16"/>
          <p:cNvSpPr/>
          <p:nvPr/>
        </p:nvSpPr>
        <p:spPr>
          <a:xfrm>
            <a:off x="457201" y="2"/>
            <a:ext cx="10832122" cy="4322978"/>
          </a:xfrm>
          <a:prstGeom prst="rect">
            <a:avLst/>
          </a:prstGeom>
          <a:noFill/>
          <a:ln>
            <a:noFill/>
          </a:ln>
        </p:spPr>
        <p:txBody>
          <a:bodyPr spcFirstLastPara="1" wrap="square" lIns="91425" tIns="45700" rIns="91425" bIns="45700" anchor="t" anchorCtr="0">
            <a:noAutofit/>
          </a:bodyPr>
          <a:lstStyle/>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Check Spelling</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Check Grammar</a:t>
            </a:r>
            <a:endParaRPr sz="1600">
              <a:solidFill>
                <a:schemeClr val="dk1"/>
              </a:solidFill>
              <a:latin typeface="Calibri"/>
              <a:ea typeface="Calibri"/>
              <a:cs typeface="Calibri"/>
              <a:sym typeface="Calibri"/>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No more than 2 x A4</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No dence paragraphs</a:t>
            </a:r>
            <a:endParaRPr sz="1600">
              <a:solidFill>
                <a:schemeClr val="dk1"/>
              </a:solidFill>
              <a:latin typeface="Calibri"/>
              <a:ea typeface="Calibri"/>
              <a:cs typeface="Calibri"/>
              <a:sym typeface="Calibri"/>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Easy and clear to read</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Most important information on first page</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Use bullet points to make it easily read</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Use </a:t>
            </a:r>
            <a:r>
              <a:rPr lang="sv-SE" sz="1600" b="1">
                <a:solidFill>
                  <a:schemeClr val="dk1"/>
                </a:solidFill>
                <a:latin typeface="Calibri"/>
                <a:ea typeface="Calibri"/>
                <a:cs typeface="Calibri"/>
                <a:sym typeface="Calibri"/>
              </a:rPr>
              <a:t>BOLD</a:t>
            </a:r>
            <a:r>
              <a:rPr lang="sv-SE" sz="1600">
                <a:solidFill>
                  <a:schemeClr val="dk1"/>
                </a:solidFill>
                <a:latin typeface="Calibri"/>
                <a:ea typeface="Calibri"/>
                <a:cs typeface="Calibri"/>
                <a:sym typeface="Calibri"/>
              </a:rPr>
              <a:t> and </a:t>
            </a:r>
            <a:r>
              <a:rPr lang="sv-SE" sz="1600" i="1">
                <a:solidFill>
                  <a:schemeClr val="dk1"/>
                </a:solidFill>
                <a:latin typeface="Calibri"/>
                <a:ea typeface="Calibri"/>
                <a:cs typeface="Calibri"/>
                <a:sym typeface="Calibri"/>
              </a:rPr>
              <a:t>italic </a:t>
            </a:r>
            <a:r>
              <a:rPr lang="sv-SE" sz="1600">
                <a:solidFill>
                  <a:schemeClr val="dk1"/>
                </a:solidFill>
                <a:latin typeface="Calibri"/>
                <a:ea typeface="Calibri"/>
                <a:cs typeface="Calibri"/>
                <a:sym typeface="Calibri"/>
              </a:rPr>
              <a:t>to highlight important parts</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No more than two different fonts</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Put your name at the top in large font</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Do you speak any languages?</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What IT skills do you have?</a:t>
            </a:r>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Do you have a full driving licence</a:t>
            </a:r>
            <a:endParaRPr sz="1600">
              <a:solidFill>
                <a:schemeClr val="dk1"/>
              </a:solidFill>
              <a:latin typeface="Calibri"/>
              <a:ea typeface="Calibri"/>
              <a:cs typeface="Calibri"/>
              <a:sym typeface="Calibri"/>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Show a broad variety of interests relevant to the joband show how you can get along with others</a:t>
            </a:r>
            <a:endParaRPr sz="1600">
              <a:solidFill>
                <a:schemeClr val="dk1"/>
              </a:solidFill>
              <a:latin typeface="Calibri"/>
              <a:ea typeface="Calibri"/>
              <a:cs typeface="Calibri"/>
              <a:sym typeface="Calibri"/>
            </a:endParaRPr>
          </a:p>
          <a:p>
            <a:pPr marL="342900" marR="0" lvl="0" indent="-342900" algn="l" rtl="0">
              <a:lnSpc>
                <a:spcPct val="115000"/>
              </a:lnSpc>
              <a:spcBef>
                <a:spcPts val="0"/>
              </a:spcBef>
              <a:spcAft>
                <a:spcPts val="0"/>
              </a:spcAft>
              <a:buClr>
                <a:schemeClr val="dk1"/>
              </a:buClr>
              <a:buSzPts val="1600"/>
              <a:buFont typeface="Noto Sans Symbols"/>
              <a:buChar char="∙"/>
            </a:pPr>
            <a:r>
              <a:rPr lang="sv-SE" sz="1600">
                <a:solidFill>
                  <a:schemeClr val="dk1"/>
                </a:solidFill>
                <a:latin typeface="Calibri"/>
                <a:ea typeface="Calibri"/>
                <a:cs typeface="Calibri"/>
                <a:sym typeface="Calibri"/>
              </a:rPr>
              <a:t>Did you include any referees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7"/>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GOING FOR AN INTERVIEW</a:t>
            </a:r>
            <a:endParaRPr sz="5000" b="0" i="0" u="none" strike="noStrike" cap="none">
              <a:solidFill>
                <a:srgbClr val="464132"/>
              </a:solidFill>
              <a:latin typeface="Questrial"/>
              <a:ea typeface="Questrial"/>
              <a:cs typeface="Questrial"/>
              <a:sym typeface="Questrial"/>
            </a:endParaRPr>
          </a:p>
        </p:txBody>
      </p:sp>
      <p:sp>
        <p:nvSpPr>
          <p:cNvPr id="122" name="Google Shape;122;p17"/>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pic>
        <p:nvPicPr>
          <p:cNvPr id="123" name="Google Shape;123;p17"/>
          <p:cNvPicPr preferRelativeResize="0"/>
          <p:nvPr/>
        </p:nvPicPr>
        <p:blipFill rotWithShape="1">
          <a:blip r:embed="rId3">
            <a:alphaModFix/>
          </a:blip>
          <a:srcRect/>
          <a:stretch/>
        </p:blipFill>
        <p:spPr>
          <a:xfrm>
            <a:off x="3214687" y="142570"/>
            <a:ext cx="5762625" cy="42576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8"/>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PREPARING FOR AN INTERVIEW</a:t>
            </a:r>
            <a:endParaRPr sz="5000" b="0" i="0" u="none" strike="noStrike" cap="none">
              <a:solidFill>
                <a:srgbClr val="464132"/>
              </a:solidFill>
              <a:latin typeface="Questrial"/>
              <a:ea typeface="Questrial"/>
              <a:cs typeface="Questrial"/>
              <a:sym typeface="Questrial"/>
            </a:endParaRPr>
          </a:p>
        </p:txBody>
      </p:sp>
      <p:sp>
        <p:nvSpPr>
          <p:cNvPr id="129" name="Google Shape;129;p18"/>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30" name="Google Shape;130;p18"/>
          <p:cNvSpPr/>
          <p:nvPr/>
        </p:nvSpPr>
        <p:spPr>
          <a:xfrm>
            <a:off x="175098" y="126460"/>
            <a:ext cx="11635902" cy="34163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Employers often arrange interview and will look for your strengths and weaknesses, evaluate your qualifications, experience and other abilities and try to determine your attitude to work, your suitability, your motivation and maturity.</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An interview can seem challenging and exciting, but sometimes difficult and a bit scary. The interview is mostly for the employer to gather as much information about you as possible, to see if you are the one they are looking for. Some employers are good at this, others are less accustomed to make interviews. </a:t>
            </a:r>
            <a:endParaRPr/>
          </a:p>
          <a:p>
            <a:pPr marL="0" marR="0" lvl="0" indent="0" algn="l" rtl="0">
              <a:spcBef>
                <a:spcPts val="0"/>
              </a:spcBef>
              <a:spcAft>
                <a:spcPts val="0"/>
              </a:spcAft>
              <a:buNone/>
            </a:pPr>
            <a:endParaRPr sz="1800">
              <a:solidFill>
                <a:srgbClr val="000000"/>
              </a:solidFill>
              <a:latin typeface="Trebuchet MS"/>
              <a:ea typeface="Trebuchet MS"/>
              <a:cs typeface="Trebuchet MS"/>
              <a:sym typeface="Trebuchet MS"/>
            </a:endParaRPr>
          </a:p>
          <a:p>
            <a:pPr marL="0" marR="0" lvl="0" indent="0" algn="l" rtl="0">
              <a:spcBef>
                <a:spcPts val="0"/>
              </a:spcBef>
              <a:spcAft>
                <a:spcPts val="0"/>
              </a:spcAft>
              <a:buNone/>
            </a:pPr>
            <a:r>
              <a:rPr lang="sv-SE" sz="1800">
                <a:solidFill>
                  <a:srgbClr val="000000"/>
                </a:solidFill>
                <a:latin typeface="Trebuchet MS"/>
                <a:ea typeface="Trebuchet MS"/>
                <a:cs typeface="Trebuchet MS"/>
                <a:sym typeface="Trebuchet MS"/>
              </a:rPr>
              <a:t>The interaction between you and the interviewer is important for you to succeed in an interview. Therefore, here are things you can do to prepare yourself.</a:t>
            </a:r>
            <a:endParaRPr sz="1800" b="0" i="0">
              <a:solidFill>
                <a:srgbClr val="000000"/>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9"/>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5000"/>
              <a:buFont typeface="Questrial"/>
              <a:buNone/>
            </a:pPr>
            <a:r>
              <a:rPr lang="sv-SE" sz="5000" b="0" i="0" u="none" strike="noStrike" cap="none">
                <a:solidFill>
                  <a:srgbClr val="464132"/>
                </a:solidFill>
                <a:latin typeface="Questrial"/>
                <a:ea typeface="Questrial"/>
                <a:cs typeface="Questrial"/>
                <a:sym typeface="Questrial"/>
              </a:rPr>
              <a:t>HOW WOULD YOU DRESS</a:t>
            </a:r>
            <a:endParaRPr/>
          </a:p>
        </p:txBody>
      </p:sp>
      <p:sp>
        <p:nvSpPr>
          <p:cNvPr id="136" name="Google Shape;136;p19"/>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37" name="Google Shape;137;p19"/>
          <p:cNvSpPr/>
          <p:nvPr/>
        </p:nvSpPr>
        <p:spPr>
          <a:xfrm>
            <a:off x="943583" y="671209"/>
            <a:ext cx="9328826" cy="347787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sv-SE" sz="2000">
                <a:solidFill>
                  <a:schemeClr val="dk1"/>
                </a:solidFill>
                <a:latin typeface="Questrial"/>
                <a:ea typeface="Questrial"/>
                <a:cs typeface="Questrial"/>
                <a:sym typeface="Questrial"/>
              </a:rPr>
              <a:t>How would you dress for an interview in these lines of business?  Find pictures on the internet, newspapers and magazines and compare them in class. Do you have the same idea of the level of formality?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Administration, Economics, Law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Building and Construction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Computer/IT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Sales and Marketing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Handcraft professions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Hotels, Restaurants, Catering </a:t>
            </a:r>
            <a:endParaRPr/>
          </a:p>
          <a:p>
            <a:pPr marL="0" marR="0" lvl="0" indent="0" algn="l" rtl="0">
              <a:spcBef>
                <a:spcPts val="0"/>
              </a:spcBef>
              <a:spcAft>
                <a:spcPts val="0"/>
              </a:spcAft>
              <a:buNone/>
            </a:pPr>
            <a:r>
              <a:rPr lang="sv-SE" sz="2000">
                <a:solidFill>
                  <a:schemeClr val="dk1"/>
                </a:solidFill>
                <a:latin typeface="Questrial"/>
                <a:ea typeface="Questrial"/>
                <a:cs typeface="Questrial"/>
                <a:sym typeface="Questrial"/>
              </a:rPr>
              <a:t>o Healthcare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4000"/>
              <a:buFont typeface="Questrial"/>
              <a:buNone/>
            </a:pPr>
            <a:r>
              <a:rPr lang="sv-SE" sz="4000" b="0" i="0" u="none" strike="noStrike" cap="none">
                <a:solidFill>
                  <a:srgbClr val="464132"/>
                </a:solidFill>
                <a:latin typeface="Questrial"/>
                <a:ea typeface="Questrial"/>
                <a:cs typeface="Questrial"/>
                <a:sym typeface="Questrial"/>
              </a:rPr>
              <a:t>QUESTIONS TO PREPARE FOR AN INTERVIEW</a:t>
            </a:r>
            <a:endParaRPr sz="4000" b="0" i="0" u="none" strike="noStrike" cap="none">
              <a:solidFill>
                <a:srgbClr val="464132"/>
              </a:solidFill>
              <a:latin typeface="Questrial"/>
              <a:ea typeface="Questrial"/>
              <a:cs typeface="Questrial"/>
              <a:sym typeface="Questrial"/>
            </a:endParaRPr>
          </a:p>
        </p:txBody>
      </p:sp>
      <p:sp>
        <p:nvSpPr>
          <p:cNvPr id="143" name="Google Shape;143;p20"/>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accent2"/>
              </a:buClr>
              <a:buSzPts val="1800"/>
              <a:buFont typeface="Questrial"/>
              <a:buNone/>
            </a:pPr>
            <a:endParaRPr sz="1800" b="0" i="0" u="none" strike="noStrike" cap="none">
              <a:solidFill>
                <a:srgbClr val="464132"/>
              </a:solidFill>
              <a:latin typeface="Questrial"/>
              <a:ea typeface="Questrial"/>
              <a:cs typeface="Questrial"/>
              <a:sym typeface="Questrial"/>
            </a:endParaRPr>
          </a:p>
        </p:txBody>
      </p:sp>
      <p:sp>
        <p:nvSpPr>
          <p:cNvPr id="144" name="Google Shape;144;p20"/>
          <p:cNvSpPr/>
          <p:nvPr/>
        </p:nvSpPr>
        <p:spPr>
          <a:xfrm>
            <a:off x="175097" y="0"/>
            <a:ext cx="11916383" cy="455509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 Can you tell us about yourself? (This can sometimes be the first and indeed only question you get.)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2. Why did you choose your profession? What do you want to do in the future?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3. Why do you want to work in our company? What do you know about our company?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4. Which of our products or services do you find most interesting?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5. What are your expectations for the job?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6. What do you want to work with in five years? In ten years?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7. How do you handle stress?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8. How do you make decisions? Do you do it yourself or in consultation with others? On what grounds do you decide?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9. What is your salary today/on your last job? Can you start tomorrow, or is there a period of notice?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10. What kind of leadership brings out the best in you?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11. What have you learned on the jobs you had before? What jobs did you like most?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12. Can you provide references from previous employers?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13. What initiatives have you taken in the past for your own professional development?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14. What are your strengths?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15. What is your greatest weakness, or your worst trait?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16. What does cooperation mean to you? </a:t>
            </a:r>
            <a:endParaRPr/>
          </a:p>
          <a:p>
            <a:pPr marL="0" marR="0" lvl="0" indent="0" algn="l" rtl="0">
              <a:spcBef>
                <a:spcPts val="0"/>
              </a:spcBef>
              <a:spcAft>
                <a:spcPts val="0"/>
              </a:spcAft>
              <a:buNone/>
            </a:pPr>
            <a:r>
              <a:rPr lang="sv-SE" sz="1600">
                <a:solidFill>
                  <a:schemeClr val="dk1"/>
                </a:solidFill>
                <a:latin typeface="Questrial"/>
                <a:ea typeface="Questrial"/>
                <a:cs typeface="Questrial"/>
                <a:sym typeface="Questrial"/>
              </a:rPr>
              <a:t>17. How do you handle conflict? </a:t>
            </a:r>
            <a:endParaRPr/>
          </a:p>
          <a:p>
            <a:pPr marL="0" marR="0" lvl="0" indent="0" algn="l" rtl="0">
              <a:spcBef>
                <a:spcPts val="0"/>
              </a:spcBef>
              <a:spcAft>
                <a:spcPts val="0"/>
              </a:spcAft>
              <a:buNone/>
            </a:pPr>
            <a:r>
              <a:rPr lang="sv-SE" sz="1800">
                <a:solidFill>
                  <a:schemeClr val="dk1"/>
                </a:solidFill>
                <a:latin typeface="Questrial"/>
                <a:ea typeface="Questrial"/>
                <a:cs typeface="Questrial"/>
                <a:sym typeface="Questrial"/>
              </a:rPr>
              <a:t> </a:t>
            </a:r>
            <a:endParaRPr/>
          </a:p>
        </p:txBody>
      </p:sp>
    </p:spTree>
  </p:cSld>
  <p:clrMapOvr>
    <a:masterClrMapping/>
  </p:clrMapOvr>
</p:sld>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1089</Words>
  <Application>Microsoft Office PowerPoint</Application>
  <PresentationFormat>Widescreen</PresentationFormat>
  <Paragraphs>88</Paragraphs>
  <Slides>8</Slides>
  <Notes>8</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8</vt:i4>
      </vt:variant>
    </vt:vector>
  </HeadingPairs>
  <TitlesOfParts>
    <vt:vector size="16" baseType="lpstr">
      <vt:lpstr>Times New Roman</vt:lpstr>
      <vt:lpstr>Arial</vt:lpstr>
      <vt:lpstr>Comic Sans MS</vt:lpstr>
      <vt:lpstr>Trebuchet MS</vt:lpstr>
      <vt:lpstr>Questrial</vt:lpstr>
      <vt:lpstr>Calibri</vt:lpstr>
      <vt:lpstr>Noto Sans Symbols</vt:lpstr>
      <vt:lpstr>Integral</vt:lpstr>
      <vt:lpstr>APPLYING FOR A JOB AND GOING FOR AN INTERVIEW – INTRODUCTION TO MIGREAT MODULE 7</vt:lpstr>
      <vt:lpstr>WHERE TO FIND WORK</vt:lpstr>
      <vt:lpstr>FILLING IN AN APPLICATION FORM</vt:lpstr>
      <vt:lpstr>CHECK LIST FOR A CV</vt:lpstr>
      <vt:lpstr>GOING FOR AN INTERVIEW</vt:lpstr>
      <vt:lpstr>PREPARING FOR AN INTERVIEW</vt:lpstr>
      <vt:lpstr>HOW WOULD YOU DRESS</vt:lpstr>
      <vt:lpstr>QUESTIONS TO PREPARE FOR AN INTERVIEW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FOR A JOB AND GOING FOR AN INTERVIEW – INTRODUCTION TO MIGREAT MODULE 7</dc:title>
  <dc:creator>Kylene</dc:creator>
  <cp:lastModifiedBy>Kylene</cp:lastModifiedBy>
  <cp:revision>1</cp:revision>
  <dcterms:modified xsi:type="dcterms:W3CDTF">2018-08-31T13:29:16Z</dcterms:modified>
</cp:coreProperties>
</file>