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8" r:id="rId3"/>
    <p:sldId id="259" r:id="rId4"/>
    <p:sldId id="257" r:id="rId5"/>
    <p:sldId id="268" r:id="rId6"/>
    <p:sldId id="291" r:id="rId7"/>
    <p:sldId id="292" r:id="rId8"/>
    <p:sldId id="283" r:id="rId9"/>
    <p:sldId id="289" r:id="rId10"/>
    <p:sldId id="267" r:id="rId11"/>
    <p:sldId id="290" r:id="rId12"/>
    <p:sldId id="284" r:id="rId13"/>
    <p:sldId id="285" r:id="rId14"/>
    <p:sldId id="286" r:id="rId15"/>
    <p:sldId id="287" r:id="rId16"/>
    <p:sldId id="288" r:id="rId17"/>
  </p:sldIdLst>
  <p:sldSz cx="12192000" cy="6858000"/>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0B1"/>
    <a:srgbClr val="4960A1"/>
    <a:srgbClr val="3072BA"/>
    <a:srgbClr val="039BE7"/>
    <a:srgbClr val="9CBEBD"/>
    <a:srgbClr val="A36D75"/>
    <a:srgbClr val="A9A57C"/>
    <a:srgbClr val="7EA8B4"/>
    <a:srgbClr val="AB9974"/>
    <a:srgbClr val="47C7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4" autoAdjust="0"/>
    <p:restoredTop sz="91184" autoAdjust="0"/>
  </p:normalViewPr>
  <p:slideViewPr>
    <p:cSldViewPr snapToGrid="0">
      <p:cViewPr>
        <p:scale>
          <a:sx n="74" d="100"/>
          <a:sy n="74" d="100"/>
        </p:scale>
        <p:origin x="-77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EF031-2752-439E-9E72-8993DBEB40E1}" type="datetimeFigureOut">
              <a:rPr lang="el-GR" smtClean="0"/>
              <a:pPr/>
              <a:t>14/5/2018</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0E2DBF-0DAB-4E21-A5C7-2CAD955B0115}" type="slidenum">
              <a:rPr lang="el-GR" smtClean="0"/>
              <a:pPr/>
              <a:t>‹N›</a:t>
            </a:fld>
            <a:endParaRPr lang="el-GR"/>
          </a:p>
        </p:txBody>
      </p:sp>
    </p:spTree>
    <p:extLst>
      <p:ext uri="{BB962C8B-B14F-4D97-AF65-F5344CB8AC3E}">
        <p14:creationId xmlns:p14="http://schemas.microsoft.com/office/powerpoint/2010/main" val="1285284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89615-5283-4ED8-A1C8-BD4EA17902C0}" type="datetimeFigureOut">
              <a:rPr lang="en-GB" smtClean="0"/>
              <a:pPr/>
              <a:t>14/05/2018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748B2-7BBB-4B8D-9690-2A4E53DBCE9F}" type="slidenum">
              <a:rPr lang="en-GB" smtClean="0"/>
              <a:pPr/>
              <a:t>‹N›</a:t>
            </a:fld>
            <a:endParaRPr lang="en-GB"/>
          </a:p>
        </p:txBody>
      </p:sp>
    </p:spTree>
    <p:extLst>
      <p:ext uri="{BB962C8B-B14F-4D97-AF65-F5344CB8AC3E}">
        <p14:creationId xmlns:p14="http://schemas.microsoft.com/office/powerpoint/2010/main" val="28919490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Answers might include things like: </a:t>
            </a:r>
          </a:p>
          <a:p>
            <a:r>
              <a:rPr lang="en-GB" dirty="0"/>
              <a:t>What the person looks like, whether they look happy or bored with your answers, if they seem interested in you, if they seem like the kind of people you would like to work with, how formal or informal they are, if they are making gestures to others, body</a:t>
            </a:r>
            <a:r>
              <a:rPr lang="en-GB" baseline="0" dirty="0"/>
              <a:t> language and gestures to give clues as to how well the interview is going.</a:t>
            </a:r>
          </a:p>
          <a:p>
            <a:endParaRPr lang="en-GB" baseline="0" dirty="0"/>
          </a:p>
          <a:p>
            <a:r>
              <a:rPr lang="en-GB" baseline="0" dirty="0"/>
              <a:t>Conclusion: When meeting face to face there is a lot of information you are giving to one another that is important. Being able to read body language can help give you clues as to what to do to make a more positive impression and can help build rapport.</a:t>
            </a:r>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3</a:t>
            </a:fld>
            <a:endParaRPr lang="en-GB"/>
          </a:p>
        </p:txBody>
      </p:sp>
    </p:spTree>
    <p:extLst>
      <p:ext uri="{BB962C8B-B14F-4D97-AF65-F5344CB8AC3E}">
        <p14:creationId xmlns:p14="http://schemas.microsoft.com/office/powerpoint/2010/main" val="33371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every been standing a train</a:t>
            </a:r>
            <a:r>
              <a:rPr lang="en-GB" baseline="0" dirty="0"/>
              <a:t> station where you knew a train was about to coming rushing through and not stop and even though you see and hear it I in advance you still flinch when it passes through? You know it isn’t going to harm you and yet it can it can still feel terrifying. Have you ever wondered why?</a:t>
            </a:r>
          </a:p>
          <a:p>
            <a:r>
              <a:rPr lang="en-GB" baseline="0" dirty="0"/>
              <a:t>The truth lies behind the fact that we have 3 brains…</a:t>
            </a:r>
          </a:p>
          <a:p>
            <a:endParaRPr lang="en-GB" dirty="0"/>
          </a:p>
        </p:txBody>
      </p:sp>
      <p:sp>
        <p:nvSpPr>
          <p:cNvPr id="4" name="Slide Number Placeholder 3"/>
          <p:cNvSpPr>
            <a:spLocks noGrp="1"/>
          </p:cNvSpPr>
          <p:nvPr>
            <p:ph type="sldNum" sz="quarter" idx="10"/>
          </p:nvPr>
        </p:nvSpPr>
        <p:spPr/>
        <p:txBody>
          <a:bodyPr/>
          <a:lstStyle/>
          <a:p>
            <a:fld id="{EEB748B2-7BBB-4B8D-9690-2A4E53DBCE9F}" type="slidenum">
              <a:rPr lang="en-GB" smtClean="0"/>
              <a:pPr/>
              <a:t>4</a:t>
            </a:fld>
            <a:endParaRPr lang="en-GB"/>
          </a:p>
        </p:txBody>
      </p:sp>
    </p:spTree>
    <p:extLst>
      <p:ext uri="{BB962C8B-B14F-4D97-AF65-F5344CB8AC3E}">
        <p14:creationId xmlns:p14="http://schemas.microsoft.com/office/powerpoint/2010/main" val="299680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EEB748B2-7BBB-4B8D-9690-2A4E53DBCE9F}" type="slidenum">
              <a:rPr lang="en-GB" smtClean="0"/>
              <a:pPr/>
              <a:t>16</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AF0533C8-A1E5-42AE-8F1B-F432F9824619}" type="datetime1">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DE38CC27-B742-4E96-A6A1-002C303CD44E}" type="datetime1">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37CF61F2-7049-42FB-B36B-DF70433CAE91}" type="datetime1">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3384B04-9C89-4F36-8EA2-472A10160A96}" type="datetime1">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10B3DC11-A74C-4C9B-8F6C-17A07F22D86B}" type="datetime1">
              <a:rPr lang="en-US" smtClean="0"/>
              <a:pPr/>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4EE901DF-625C-426B-8892-0E711402336D}" type="datetime1">
              <a:rPr lang="en-US" smtClean="0"/>
              <a:pPr/>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27BE0DF6-A305-49E7-845B-945A758CA664}" type="datetime1">
              <a:rPr lang="en-US" smtClean="0"/>
              <a:pPr/>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175A1C71-83A8-4982-B920-E8165A64636E}" type="datetime1">
              <a:rPr lang="en-US" smtClean="0"/>
              <a:pPr/>
              <a:t>5/14/2018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2205E-329B-4D3E-8FE5-652233E395D0}" type="datetime1">
              <a:rPr lang="en-US" smtClean="0"/>
              <a:pPr/>
              <a:t>5/14/2018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2B4E509D-6D94-4902-8600-B8C9232CF6AB}" type="datetime1">
              <a:rPr lang="en-US" smtClean="0"/>
              <a:pPr/>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FDDCC886-4557-4D64-9216-F2A9F18C2157}" type="datetime1">
              <a:rPr lang="en-US" smtClean="0"/>
              <a:pPr/>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pPr/>
              <a:t>‹N›</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4699DCF-55C6-4B3C-B941-AF74D14FE4CF}" type="datetime1">
              <a:rPr lang="en-US" smtClean="0"/>
              <a:pPr/>
              <a:t>5/14/2018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‹N›</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1.jpeg"/><Relationship Id="rId4" Type="http://schemas.openxmlformats.org/officeDocument/2006/relationships/hyperlink" Target="https://www.careeraddict.com/the-importance-of-interpersonal-skills-in-the-workplac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9.jpeg"/><Relationship Id="rId2" Type="http://schemas.openxmlformats.org/officeDocument/2006/relationships/slideLayout" Target="../slideLayouts/slideLayout6.xml"/><Relationship Id="rId1" Type="http://schemas.openxmlformats.org/officeDocument/2006/relationships/tags" Target="../tags/tag17.x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8.xml"/><Relationship Id="rId1" Type="http://schemas.openxmlformats.org/officeDocument/2006/relationships/tags" Target="../tags/tag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9.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idx="4294967295"/>
          </p:nvPr>
        </p:nvSpPr>
        <p:spPr>
          <a:xfrm>
            <a:off x="528034" y="2176821"/>
            <a:ext cx="4803775" cy="2922587"/>
          </a:xfrm>
          <a:solidFill>
            <a:schemeClr val="bg1"/>
          </a:solidFill>
          <a:ln>
            <a:solidFill>
              <a:srgbClr val="9CBEBD"/>
            </a:solidFill>
          </a:ln>
        </p:spPr>
        <p:txBody>
          <a:bodyPr>
            <a:noAutofit/>
          </a:bodyPr>
          <a:lstStyle/>
          <a:p>
            <a:r>
              <a:rPr lang="en-US" sz="4000" b="1" dirty="0">
                <a:solidFill>
                  <a:srgbClr val="9CBEBD"/>
                </a:solidFill>
              </a:rPr>
              <a:t>Social skills</a:t>
            </a:r>
            <a:r>
              <a:rPr lang="en-US" sz="4000" b="1" dirty="0"/>
              <a:t>, what does it </a:t>
            </a:r>
            <a:r>
              <a:rPr lang="en-US" sz="4000" b="1" dirty="0">
                <a:solidFill>
                  <a:srgbClr val="9CBEBD"/>
                </a:solidFill>
              </a:rPr>
              <a:t>mean</a:t>
            </a:r>
            <a:r>
              <a:rPr lang="en-US" sz="4000" b="1" dirty="0"/>
              <a:t>.</a:t>
            </a:r>
            <a:r>
              <a:rPr lang="el-GR" sz="4000" dirty="0"/>
              <a:t/>
            </a:r>
            <a:br>
              <a:rPr lang="el-GR" sz="4000" dirty="0"/>
            </a:br>
            <a:r>
              <a:rPr lang="en-US" sz="4000" b="1" dirty="0"/>
              <a:t>The importance of </a:t>
            </a:r>
            <a:r>
              <a:rPr lang="en-US" sz="4000" b="1" dirty="0">
                <a:solidFill>
                  <a:srgbClr val="9CBEBD"/>
                </a:solidFill>
              </a:rPr>
              <a:t>interpersonal skills </a:t>
            </a:r>
            <a:r>
              <a:rPr lang="en-US" sz="4000" b="1" dirty="0"/>
              <a:t>in professional life.</a:t>
            </a:r>
            <a:endParaRPr lang="el-GR" sz="4000" dirty="0"/>
          </a:p>
        </p:txBody>
      </p:sp>
      <p:pic>
        <p:nvPicPr>
          <p:cNvPr id="7" name="Bildobjekt 6">
            <a:extLst>
              <a:ext uri="{FF2B5EF4-FFF2-40B4-BE49-F238E27FC236}">
                <a16:creationId xmlns="" xmlns:a16="http://schemas.microsoft.com/office/drawing/2014/main" id="{743DDC70-A6A7-43DF-8238-14AD9CB84A99}"/>
              </a:ext>
            </a:extLst>
          </p:cNvPr>
          <p:cNvPicPr>
            <a:picLocks noChangeAspect="1"/>
          </p:cNvPicPr>
          <p:nvPr/>
        </p:nvPicPr>
        <p:blipFill>
          <a:blip r:embed="rId4"/>
          <a:stretch>
            <a:fillRect/>
          </a:stretch>
        </p:blipFill>
        <p:spPr>
          <a:xfrm>
            <a:off x="610523" y="6066745"/>
            <a:ext cx="1827102" cy="521896"/>
          </a:xfrm>
          <a:prstGeom prst="rect">
            <a:avLst/>
          </a:prstGeom>
        </p:spPr>
      </p:pic>
      <p:pic>
        <p:nvPicPr>
          <p:cNvPr id="8"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721823" y="5774419"/>
            <a:ext cx="1259047" cy="1083581"/>
          </a:xfrm>
          <a:prstGeom prst="rect">
            <a:avLst/>
          </a:prstGeom>
        </p:spPr>
      </p:pic>
      <p:pic>
        <p:nvPicPr>
          <p:cNvPr id="9" name="Picture 8" descr="09office.jpg"/>
          <p:cNvPicPr>
            <a:picLocks noChangeAspect="1"/>
          </p:cNvPicPr>
          <p:nvPr/>
        </p:nvPicPr>
        <p:blipFill>
          <a:blip r:embed="rId6"/>
          <a:stretch>
            <a:fillRect/>
          </a:stretch>
        </p:blipFill>
        <p:spPr>
          <a:xfrm>
            <a:off x="5795090" y="1455313"/>
            <a:ext cx="6160736" cy="4104000"/>
          </a:xfrm>
          <a:prstGeom prst="rect">
            <a:avLst/>
          </a:prstGeom>
        </p:spPr>
      </p:pic>
      <p:sp>
        <p:nvSpPr>
          <p:cNvPr id="38913" name="Rectangle 1"/>
          <p:cNvSpPr>
            <a:spLocks noChangeArrowheads="1"/>
          </p:cNvSpPr>
          <p:nvPr/>
        </p:nvSpPr>
        <p:spPr bwMode="auto">
          <a:xfrm>
            <a:off x="4059986" y="6103130"/>
            <a:ext cx="400533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The “</a:t>
            </a:r>
            <a:r>
              <a:rPr kumimoji="0" lang="en-GB" sz="600" b="0" i="0" u="none" strike="noStrike" cap="none" normalizeH="0" baseline="0" dirty="0" err="1">
                <a:ln>
                  <a:noFill/>
                </a:ln>
                <a:solidFill>
                  <a:schemeClr val="tx1"/>
                </a:solidFill>
                <a:effectLst/>
                <a:latin typeface="Century Gothic" pitchFamily="34" charset="0"/>
                <a:ea typeface="Times New Roman" pitchFamily="18" charset="0"/>
                <a:cs typeface="Times New Roman" pitchFamily="18" charset="0"/>
              </a:rPr>
              <a:t>MiGreat</a:t>
            </a:r>
            <a:r>
              <a:rPr kumimoji="0" lang="en-GB" sz="600" b="0" i="0" u="none" strike="noStrike" cap="none" normalizeH="0" baseline="0" dirty="0">
                <a:ln>
                  <a:noFill/>
                </a:ln>
                <a:solidFill>
                  <a:schemeClr val="tx1"/>
                </a:solidFill>
                <a:effectLst/>
                <a:latin typeface="Century Gothic" pitchFamily="34" charset="0"/>
                <a:ea typeface="Times New Roman" pitchFamily="18" charset="0"/>
                <a:cs typeface="Times New Roman" pitchFamily="18" charset="0"/>
              </a:rPr>
              <a:t> Project”- n. 2016-1-IT01-KA202-005348 has been funded with support from the European Commission. This document reflects the views only of the author and the Commission cannot be held responsible for any use which might be made of the information contained herein.</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pic>
        <p:nvPicPr>
          <p:cNvPr id="10" name="Picture 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
            <a:ext cx="12192000" cy="1030310"/>
          </a:xfrm>
          <a:prstGeom prst="rect">
            <a:avLst/>
          </a:prstGeom>
          <a:noFill/>
          <a:ln>
            <a:noFill/>
          </a:ln>
        </p:spPr>
      </p:pic>
      <p:cxnSp>
        <p:nvCxnSpPr>
          <p:cNvPr id="13" name="Straight Connector 12"/>
          <p:cNvCxnSpPr/>
          <p:nvPr/>
        </p:nvCxnSpPr>
        <p:spPr>
          <a:xfrm>
            <a:off x="0" y="5782614"/>
            <a:ext cx="12192000" cy="38637"/>
          </a:xfrm>
          <a:prstGeom prst="line">
            <a:avLst/>
          </a:prstGeom>
          <a:ln>
            <a:solidFill>
              <a:srgbClr val="6790B1"/>
            </a:solidFill>
          </a:ln>
          <a:effectLst>
            <a:outerShdw blurRad="50800" dist="50800" dir="5400000" algn="ctr" rotWithShape="0">
              <a:schemeClr val="bg1"/>
            </a:outerShd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9018313" y="6143651"/>
            <a:ext cx="1805110" cy="369332"/>
          </a:xfrm>
          <a:prstGeom prst="rect">
            <a:avLst/>
          </a:prstGeom>
        </p:spPr>
        <p:txBody>
          <a:bodyPr wrap="none">
            <a:spAutoFit/>
          </a:bodyPr>
          <a:lstStyle/>
          <a:p>
            <a:r>
              <a:rPr lang="sv-SE" dirty="0"/>
              <a:t>eLearning Studios</a:t>
            </a:r>
          </a:p>
        </p:txBody>
      </p:sp>
    </p:spTree>
    <p:custDataLst>
      <p:tags r:id="rId1"/>
    </p:custDataLst>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fontScale="90000"/>
          </a:bodyPr>
          <a:lstStyle/>
          <a:p>
            <a:r>
              <a:rPr lang="en-US" b="1" dirty="0"/>
              <a:t>How are interpersonal skills relevant to professional life? (from </a:t>
            </a:r>
            <a:r>
              <a:rPr lang="en-US" b="1" u="sng" dirty="0" err="1">
                <a:hlinkClick r:id="rId4"/>
              </a:rPr>
              <a:t>Soteris</a:t>
            </a:r>
            <a:r>
              <a:rPr lang="en-US" b="1" u="sng" dirty="0">
                <a:hlinkClick r:id="rId4"/>
              </a:rPr>
              <a:t> </a:t>
            </a:r>
            <a:r>
              <a:rPr lang="en-US" b="1" u="sng" dirty="0" err="1">
                <a:hlinkClick r:id="rId4"/>
              </a:rPr>
              <a:t>Phoraris</a:t>
            </a:r>
            <a:r>
              <a:rPr lang="en-US" b="1" dirty="0"/>
              <a:t>)</a:t>
            </a:r>
            <a:endParaRPr lang="el-GR" dirty="0"/>
          </a:p>
        </p:txBody>
      </p:sp>
      <p:sp>
        <p:nvSpPr>
          <p:cNvPr id="22" name="TextBox 21"/>
          <p:cNvSpPr txBox="1"/>
          <p:nvPr/>
        </p:nvSpPr>
        <p:spPr>
          <a:xfrm>
            <a:off x="766120" y="2186024"/>
            <a:ext cx="5263978" cy="4401205"/>
          </a:xfrm>
          <a:prstGeom prst="rect">
            <a:avLst/>
          </a:prstGeom>
          <a:noFill/>
        </p:spPr>
        <p:txBody>
          <a:bodyPr wrap="square" rtlCol="0">
            <a:spAutoFit/>
          </a:bodyPr>
          <a:lstStyle/>
          <a:p>
            <a:r>
              <a:rPr lang="en-US" sz="2000" dirty="0">
                <a:solidFill>
                  <a:schemeClr val="accent2"/>
                </a:solidFill>
              </a:rPr>
              <a:t>Some good reasons to consider soft skills relevant on your job:</a:t>
            </a:r>
            <a:endParaRPr lang="el-GR" sz="2000" dirty="0">
              <a:solidFill>
                <a:schemeClr val="accent2"/>
              </a:solidFill>
            </a:endParaRPr>
          </a:p>
          <a:p>
            <a:r>
              <a:rPr lang="en-US" sz="2000" dirty="0"/>
              <a:t> </a:t>
            </a:r>
            <a:endParaRPr lang="el-GR" sz="2000" dirty="0"/>
          </a:p>
          <a:p>
            <a:pPr lvl="0"/>
            <a:r>
              <a:rPr lang="en-US" sz="2000" b="1" dirty="0"/>
              <a:t>Fostering Effective Communication</a:t>
            </a:r>
            <a:endParaRPr lang="el-GR" sz="2000" dirty="0"/>
          </a:p>
          <a:p>
            <a:r>
              <a:rPr lang="en-US" sz="2000" dirty="0"/>
              <a:t> Interpersonal skills are necessary for the establishment of relationships between yourself and fellow workmates, which leads to a mutual exchange of ideas, information and skills.</a:t>
            </a:r>
            <a:endParaRPr lang="el-GR" sz="2000" dirty="0"/>
          </a:p>
          <a:p>
            <a:r>
              <a:rPr lang="en-US" sz="2000" dirty="0"/>
              <a:t> </a:t>
            </a:r>
            <a:r>
              <a:rPr lang="en-US" sz="2000" dirty="0">
                <a:solidFill>
                  <a:schemeClr val="accent2"/>
                </a:solidFill>
              </a:rPr>
              <a:t>You establish mutual respect and consideration for one another’s opinions and input.</a:t>
            </a:r>
            <a:endParaRPr lang="el-GR" sz="2000" dirty="0">
              <a:solidFill>
                <a:schemeClr val="accent2"/>
              </a:solidFill>
            </a:endParaRPr>
          </a:p>
          <a:p>
            <a:r>
              <a:rPr lang="en-US" sz="2000" dirty="0">
                <a:solidFill>
                  <a:schemeClr val="accent2"/>
                </a:solidFill>
              </a:rPr>
              <a:t> </a:t>
            </a:r>
            <a:r>
              <a:rPr lang="en-US" sz="2000" dirty="0"/>
              <a:t>Communication conducted in this manner enables the performance of duties, management of tasks and completion of assignments.</a:t>
            </a:r>
            <a:endParaRPr lang="el-GR" sz="2000" dirty="0"/>
          </a:p>
          <a:p>
            <a:pPr algn="just">
              <a:buClr>
                <a:schemeClr val="accent2"/>
              </a:buClr>
            </a:pPr>
            <a:endParaRPr lang="el-GR" sz="20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10</a:t>
            </a:fld>
            <a:endParaRPr lang="en-US" dirty="0"/>
          </a:p>
        </p:txBody>
      </p:sp>
      <p:pic>
        <p:nvPicPr>
          <p:cNvPr id="10242" name="Picture 2" descr="Σχετική εικόνα"/>
          <p:cNvPicPr>
            <a:picLocks noChangeAspect="1" noChangeArrowheads="1"/>
          </p:cNvPicPr>
          <p:nvPr/>
        </p:nvPicPr>
        <p:blipFill>
          <a:blip r:embed="rId5"/>
          <a:srcRect/>
          <a:stretch>
            <a:fillRect/>
          </a:stretch>
        </p:blipFill>
        <p:spPr bwMode="auto">
          <a:xfrm>
            <a:off x="6090346" y="2468390"/>
            <a:ext cx="5758248" cy="3240000"/>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pPr lvl="0"/>
            <a:r>
              <a:rPr lang="en-US" sz="5400" b="1" dirty="0"/>
              <a:t>They Expand Your Opportunities</a:t>
            </a:r>
            <a:endParaRPr lang="el-GR" sz="5400" dirty="0"/>
          </a:p>
        </p:txBody>
      </p:sp>
      <p:sp>
        <p:nvSpPr>
          <p:cNvPr id="22" name="TextBox 21"/>
          <p:cNvSpPr txBox="1"/>
          <p:nvPr/>
        </p:nvSpPr>
        <p:spPr>
          <a:xfrm>
            <a:off x="940621" y="1754659"/>
            <a:ext cx="3829088" cy="3785652"/>
          </a:xfrm>
          <a:prstGeom prst="rect">
            <a:avLst/>
          </a:prstGeom>
          <a:noFill/>
        </p:spPr>
        <p:txBody>
          <a:bodyPr wrap="square" rtlCol="0">
            <a:spAutoFit/>
          </a:bodyPr>
          <a:lstStyle/>
          <a:p>
            <a:r>
              <a:rPr lang="en-US" sz="2000" dirty="0"/>
              <a:t> </a:t>
            </a:r>
            <a:endParaRPr lang="el-GR" sz="2000" dirty="0"/>
          </a:p>
          <a:p>
            <a:r>
              <a:rPr lang="en-US" sz="2000" dirty="0"/>
              <a:t>Through connections with managers and fellow workmates you can make a good impression on colleagues, they’ll be in a position to give you good references or even </a:t>
            </a:r>
            <a:r>
              <a:rPr lang="en-US" sz="2000" dirty="0">
                <a:solidFill>
                  <a:schemeClr val="accent2"/>
                </a:solidFill>
              </a:rPr>
              <a:t>bump you up to a higher position with more responsibilities and perks, </a:t>
            </a:r>
            <a:r>
              <a:rPr lang="en-US" sz="2000" dirty="0"/>
              <a:t>which is an advantage for your </a:t>
            </a:r>
            <a:r>
              <a:rPr lang="en-US" sz="2000" b="1" dirty="0"/>
              <a:t>professional development</a:t>
            </a:r>
            <a:r>
              <a:rPr lang="en-US" sz="2000" dirty="0"/>
              <a:t>.</a:t>
            </a:r>
            <a:endParaRPr lang="el-GR" sz="2000" dirty="0"/>
          </a:p>
          <a:p>
            <a:pPr algn="just">
              <a:buClr>
                <a:schemeClr val="accent2"/>
              </a:buClr>
            </a:pPr>
            <a:endParaRPr lang="el-GR" sz="2000"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11</a:t>
            </a:fld>
            <a:endParaRPr lang="en-US" dirty="0"/>
          </a:p>
        </p:txBody>
      </p:sp>
      <p:pic>
        <p:nvPicPr>
          <p:cNvPr id="1026" name="Picture 2" descr="Σχετική εικόνα"/>
          <p:cNvPicPr>
            <a:picLocks noChangeAspect="1" noChangeArrowheads="1"/>
          </p:cNvPicPr>
          <p:nvPr/>
        </p:nvPicPr>
        <p:blipFill>
          <a:blip r:embed="rId4"/>
          <a:srcRect/>
          <a:stretch>
            <a:fillRect/>
          </a:stretch>
        </p:blipFill>
        <p:spPr bwMode="auto">
          <a:xfrm>
            <a:off x="4801716" y="1751698"/>
            <a:ext cx="6991350" cy="3933826"/>
          </a:xfrm>
          <a:prstGeom prst="rect">
            <a:avLst/>
          </a:prstGeom>
          <a:noFill/>
        </p:spPr>
      </p:pic>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n-US" sz="5400" b="1" dirty="0"/>
              <a:t>They Make You Relatable</a:t>
            </a:r>
            <a:endParaRPr lang="el-GR" sz="5400" dirty="0"/>
          </a:p>
        </p:txBody>
      </p:sp>
      <p:sp>
        <p:nvSpPr>
          <p:cNvPr id="22" name="TextBox 21"/>
          <p:cNvSpPr txBox="1"/>
          <p:nvPr/>
        </p:nvSpPr>
        <p:spPr>
          <a:xfrm>
            <a:off x="940619" y="2186024"/>
            <a:ext cx="5331392" cy="3170099"/>
          </a:xfrm>
          <a:prstGeom prst="rect">
            <a:avLst/>
          </a:prstGeom>
          <a:noFill/>
        </p:spPr>
        <p:txBody>
          <a:bodyPr wrap="square" rtlCol="0">
            <a:spAutoFit/>
          </a:bodyPr>
          <a:lstStyle/>
          <a:p>
            <a:r>
              <a:rPr lang="en-US" sz="2000" dirty="0"/>
              <a:t>With good interpersonal skills, your colleagues and your managers positively perceive you as an </a:t>
            </a:r>
            <a:r>
              <a:rPr lang="en-US" sz="2000" b="1" dirty="0">
                <a:solidFill>
                  <a:schemeClr val="accent2"/>
                </a:solidFill>
              </a:rPr>
              <a:t>approachable person</a:t>
            </a:r>
            <a:r>
              <a:rPr lang="en-US" sz="2000" dirty="0">
                <a:solidFill>
                  <a:schemeClr val="accent2"/>
                </a:solidFill>
              </a:rPr>
              <a:t>.</a:t>
            </a:r>
            <a:endParaRPr lang="el-GR" sz="2000" dirty="0">
              <a:solidFill>
                <a:schemeClr val="accent2"/>
              </a:solidFill>
            </a:endParaRPr>
          </a:p>
          <a:p>
            <a:endParaRPr lang="en-US" sz="2000" dirty="0"/>
          </a:p>
          <a:p>
            <a:r>
              <a:rPr lang="en-US" sz="2000" dirty="0">
                <a:solidFill>
                  <a:schemeClr val="accent2"/>
                </a:solidFill>
              </a:rPr>
              <a:t>Coworkers are more comfortable interacting with you when seeking your assistance and advice. </a:t>
            </a:r>
            <a:endParaRPr lang="el-GR" sz="2000" dirty="0">
              <a:solidFill>
                <a:schemeClr val="accent2"/>
              </a:solidFill>
            </a:endParaRPr>
          </a:p>
          <a:p>
            <a:endParaRPr lang="en-US" sz="2000" dirty="0"/>
          </a:p>
          <a:p>
            <a:r>
              <a:rPr lang="en-US" sz="2000" dirty="0"/>
              <a:t>You’ll find that people become easier to work with, and you can engage with them more meaningfully, making your productivity more fruitful.</a:t>
            </a:r>
            <a:endParaRPr lang="el-GR" sz="2000" dirty="0"/>
          </a:p>
        </p:txBody>
      </p:sp>
      <p:pic>
        <p:nvPicPr>
          <p:cNvPr id="5" name="Picture 4" descr="shaking-hands.jpg"/>
          <p:cNvPicPr>
            <a:picLocks noChangeAspect="1"/>
          </p:cNvPicPr>
          <p:nvPr/>
        </p:nvPicPr>
        <p:blipFill>
          <a:blip r:embed="rId3"/>
          <a:stretch>
            <a:fillRect/>
          </a:stretch>
        </p:blipFill>
        <p:spPr>
          <a:xfrm>
            <a:off x="5875468" y="1961045"/>
            <a:ext cx="6316532" cy="4212000"/>
          </a:xfrm>
          <a:prstGeom prst="rect">
            <a:avLst/>
          </a:prstGeom>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12</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n-US" sz="5400" b="1" dirty="0"/>
              <a:t>They enable you showing Social Awareness</a:t>
            </a:r>
            <a:endParaRPr lang="el-GR" sz="5400" dirty="0"/>
          </a:p>
        </p:txBody>
      </p:sp>
      <p:sp>
        <p:nvSpPr>
          <p:cNvPr id="22" name="TextBox 21"/>
          <p:cNvSpPr txBox="1"/>
          <p:nvPr/>
        </p:nvSpPr>
        <p:spPr>
          <a:xfrm>
            <a:off x="940620" y="2186024"/>
            <a:ext cx="4902620" cy="3170099"/>
          </a:xfrm>
          <a:prstGeom prst="rect">
            <a:avLst/>
          </a:prstGeom>
          <a:noFill/>
        </p:spPr>
        <p:txBody>
          <a:bodyPr wrap="square" rtlCol="0">
            <a:spAutoFit/>
          </a:bodyPr>
          <a:lstStyle/>
          <a:p>
            <a:pPr algn="just"/>
            <a:r>
              <a:rPr lang="en-US" sz="2000" dirty="0"/>
              <a:t>Your interpersonal skills show when you have an interest in the well-being of co-workers and customers, and their best intentions at heart, gaining their </a:t>
            </a:r>
            <a:r>
              <a:rPr lang="en-US" sz="2000" b="1" dirty="0"/>
              <a:t>trust and confidence</a:t>
            </a:r>
            <a:r>
              <a:rPr lang="en-US" sz="2000" dirty="0"/>
              <a:t>.</a:t>
            </a:r>
          </a:p>
          <a:p>
            <a:pPr algn="just"/>
            <a:endParaRPr lang="el-GR" sz="2000" dirty="0"/>
          </a:p>
          <a:p>
            <a:pPr algn="just"/>
            <a:r>
              <a:rPr lang="en-US" sz="2000" dirty="0">
                <a:solidFill>
                  <a:schemeClr val="accent2"/>
                </a:solidFill>
              </a:rPr>
              <a:t>A keen sense of perception helps you through various social situations, for instance, where you’re required to work as a team. It also helps you make the right judgment calls and decisions about sensitive work-related issues.</a:t>
            </a:r>
            <a:endParaRPr lang="el-GR" sz="2000" dirty="0">
              <a:solidFill>
                <a:schemeClr val="accent2"/>
              </a:solidFill>
            </a:endParaRPr>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8674" name="Picture 2" descr="Î£ÏÎµÏÎ¹ÎºÎ® ÎµÎ¹ÎºÏÎ½Î±"/>
          <p:cNvPicPr>
            <a:picLocks noChangeAspect="1" noChangeArrowheads="1"/>
          </p:cNvPicPr>
          <p:nvPr/>
        </p:nvPicPr>
        <p:blipFill>
          <a:blip r:embed="rId4"/>
          <a:srcRect/>
          <a:stretch>
            <a:fillRect/>
          </a:stretch>
        </p:blipFill>
        <p:spPr bwMode="auto">
          <a:xfrm>
            <a:off x="6178781" y="2079289"/>
            <a:ext cx="5409550" cy="3600000"/>
          </a:xfrm>
          <a:prstGeom prst="rect">
            <a:avLst/>
          </a:prstGeom>
          <a:noFill/>
        </p:spPr>
      </p:pic>
      <p:sp>
        <p:nvSpPr>
          <p:cNvPr id="6" name="Slide Number Placeholder 5"/>
          <p:cNvSpPr>
            <a:spLocks noGrp="1"/>
          </p:cNvSpPr>
          <p:nvPr>
            <p:ph type="sldNum" sz="quarter" idx="12"/>
          </p:nvPr>
        </p:nvSpPr>
        <p:spPr/>
        <p:txBody>
          <a:bodyPr/>
          <a:lstStyle/>
          <a:p>
            <a:fld id="{4FAB73BC-B049-4115-A692-8D63A059BFB8}" type="slidenum">
              <a:rPr lang="en-US" smtClean="0"/>
              <a:pPr/>
              <a:t>13</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n-US" sz="5400" b="1" dirty="0" err="1"/>
              <a:t>THey</a:t>
            </a:r>
            <a:r>
              <a:rPr lang="en-US" sz="5400" b="1" dirty="0"/>
              <a:t> make you Foster and Maintain Personal Relationships</a:t>
            </a:r>
            <a:endParaRPr lang="el-GR" sz="5400" dirty="0"/>
          </a:p>
        </p:txBody>
      </p:sp>
      <p:sp>
        <p:nvSpPr>
          <p:cNvPr id="22" name="TextBox 21"/>
          <p:cNvSpPr txBox="1"/>
          <p:nvPr/>
        </p:nvSpPr>
        <p:spPr>
          <a:xfrm>
            <a:off x="966375" y="1992841"/>
            <a:ext cx="3728287" cy="3785652"/>
          </a:xfrm>
          <a:prstGeom prst="rect">
            <a:avLst/>
          </a:prstGeom>
          <a:noFill/>
        </p:spPr>
        <p:txBody>
          <a:bodyPr wrap="square" rtlCol="0">
            <a:spAutoFit/>
          </a:bodyPr>
          <a:lstStyle/>
          <a:p>
            <a:pPr>
              <a:buClr>
                <a:schemeClr val="accent2"/>
              </a:buClr>
              <a:buFont typeface="Arial" pitchFamily="34" charset="0"/>
              <a:buChar char="•"/>
            </a:pPr>
            <a:r>
              <a:rPr lang="en-US" sz="2000" dirty="0"/>
              <a:t>  Interpersonal skills become much more effective, beneficial and rewarding when they foster meaningful relationships.</a:t>
            </a:r>
            <a:endParaRPr lang="el-GR" sz="2000" dirty="0"/>
          </a:p>
          <a:p>
            <a:pPr>
              <a:buClr>
                <a:schemeClr val="accent2"/>
              </a:buClr>
              <a:buFont typeface="Arial" pitchFamily="34" charset="0"/>
              <a:buChar char="•"/>
            </a:pPr>
            <a:r>
              <a:rPr lang="en-US" sz="2000" dirty="0"/>
              <a:t>  </a:t>
            </a:r>
            <a:r>
              <a:rPr lang="en-US" sz="2000" dirty="0">
                <a:solidFill>
                  <a:schemeClr val="accent2"/>
                </a:solidFill>
              </a:rPr>
              <a:t>Not only is it important to build personal relationships in the workplace, but it is also important to maintain these relationships within professional boundaries.</a:t>
            </a:r>
            <a:endParaRPr lang="el-GR" sz="2000" dirty="0">
              <a:solidFill>
                <a:schemeClr val="accent2"/>
              </a:solidFill>
            </a:endParaRPr>
          </a:p>
          <a:p>
            <a:pPr>
              <a:buClr>
                <a:schemeClr val="accent2"/>
              </a:buClr>
              <a:buFont typeface="Arial" pitchFamily="34" charset="0"/>
              <a:buChar char="•"/>
            </a:pPr>
            <a:r>
              <a:rPr lang="en-US" sz="2000" dirty="0"/>
              <a:t>  The best way to maintain interpersonal relationships in the workplace is to make them sincere.</a:t>
            </a:r>
            <a:endParaRPr lang="el-GR" sz="2000" dirty="0"/>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27652" name="Picture 4" descr="ÎÏÎ¿ÏÎ­Î»ÎµÏÎ¼Î± ÎµÎ¹ÎºÏÎ½Î±Ï Î³Î¹Î± soft skills"/>
          <p:cNvPicPr>
            <a:picLocks noChangeAspect="1" noChangeArrowheads="1"/>
          </p:cNvPicPr>
          <p:nvPr/>
        </p:nvPicPr>
        <p:blipFill>
          <a:blip r:embed="rId4"/>
          <a:srcRect/>
          <a:stretch>
            <a:fillRect/>
          </a:stretch>
        </p:blipFill>
        <p:spPr bwMode="auto">
          <a:xfrm>
            <a:off x="4727644" y="2006734"/>
            <a:ext cx="7263173" cy="3816000"/>
          </a:xfrm>
          <a:prstGeom prst="rect">
            <a:avLst/>
          </a:prstGeom>
          <a:noFill/>
        </p:spPr>
      </p:pic>
      <p:sp>
        <p:nvSpPr>
          <p:cNvPr id="7" name="Slide Number Placeholder 6"/>
          <p:cNvSpPr>
            <a:spLocks noGrp="1"/>
          </p:cNvSpPr>
          <p:nvPr>
            <p:ph type="sldNum" sz="quarter" idx="12"/>
          </p:nvPr>
        </p:nvSpPr>
        <p:spPr/>
        <p:txBody>
          <a:bodyPr/>
          <a:lstStyle/>
          <a:p>
            <a:fld id="{4FAB73BC-B049-4115-A692-8D63A059BFB8}" type="slidenum">
              <a:rPr lang="en-US" smtClean="0"/>
              <a:pPr/>
              <a:t>14</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lstStyle/>
          <a:p>
            <a:pPr lvl="0"/>
            <a:r>
              <a:rPr lang="en-US" sz="5400" b="1" dirty="0"/>
              <a:t>They Make You an Effective Leader</a:t>
            </a:r>
            <a:endParaRPr lang="el-GR" sz="5400" dirty="0"/>
          </a:p>
        </p:txBody>
      </p:sp>
      <p:sp>
        <p:nvSpPr>
          <p:cNvPr id="22" name="TextBox 21"/>
          <p:cNvSpPr txBox="1"/>
          <p:nvPr/>
        </p:nvSpPr>
        <p:spPr>
          <a:xfrm>
            <a:off x="1126273" y="2495117"/>
            <a:ext cx="3368455" cy="2246769"/>
          </a:xfrm>
          <a:prstGeom prst="rect">
            <a:avLst/>
          </a:prstGeom>
          <a:noFill/>
        </p:spPr>
        <p:txBody>
          <a:bodyPr wrap="square" rtlCol="0">
            <a:spAutoFit/>
          </a:bodyPr>
          <a:lstStyle/>
          <a:p>
            <a:pPr algn="just"/>
            <a:r>
              <a:rPr lang="en-US" sz="2000" dirty="0"/>
              <a:t>If you take a look at most lists or articles which talk about interpersonal skills in the workplace, the titles could’ve been easily </a:t>
            </a:r>
            <a:r>
              <a:rPr lang="en-US" sz="2000" b="1" dirty="0"/>
              <a:t>“Characteristics necessary to be an effective leader”.</a:t>
            </a:r>
            <a:endParaRPr lang="el-GR" sz="2000" b="1" dirty="0"/>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6" name="Rectangle 5"/>
          <p:cNvSpPr/>
          <p:nvPr/>
        </p:nvSpPr>
        <p:spPr>
          <a:xfrm>
            <a:off x="7547019" y="2486722"/>
            <a:ext cx="3425781" cy="2279791"/>
          </a:xfrm>
          <a:prstGeom prst="rect">
            <a:avLst/>
          </a:prstGeom>
        </p:spPr>
        <p:txBody>
          <a:bodyPr wrap="square">
            <a:spAutoFit/>
          </a:bodyPr>
          <a:lstStyle/>
          <a:p>
            <a:pPr algn="just"/>
            <a:r>
              <a:rPr lang="en-US" sz="2000" dirty="0">
                <a:solidFill>
                  <a:schemeClr val="accent2"/>
                </a:solidFill>
              </a:rPr>
              <a:t>A leader without the </a:t>
            </a:r>
            <a:r>
              <a:rPr lang="en-US" sz="2000" b="1" dirty="0">
                <a:solidFill>
                  <a:schemeClr val="accent2"/>
                </a:solidFill>
              </a:rPr>
              <a:t>ability to connect with his/her team </a:t>
            </a:r>
            <a:r>
              <a:rPr lang="en-US" sz="2000" dirty="0">
                <a:solidFill>
                  <a:schemeClr val="accent2"/>
                </a:solidFill>
              </a:rPr>
              <a:t>will inevitably fail, or lose valuable members of that team resulting in the loss of productivity or burdening other employees with the work left behind.</a:t>
            </a:r>
            <a:endParaRPr lang="el-GR" sz="2000" dirty="0">
              <a:solidFill>
                <a:schemeClr val="accent2"/>
              </a:solidFill>
            </a:endParaRPr>
          </a:p>
        </p:txBody>
      </p:sp>
      <p:pic>
        <p:nvPicPr>
          <p:cNvPr id="27651" name="Picture 3"/>
          <p:cNvPicPr>
            <a:picLocks noChangeAspect="1" noChangeArrowheads="1"/>
          </p:cNvPicPr>
          <p:nvPr/>
        </p:nvPicPr>
        <p:blipFill>
          <a:blip r:embed="rId4"/>
          <a:srcRect/>
          <a:stretch>
            <a:fillRect/>
          </a:stretch>
        </p:blipFill>
        <p:spPr bwMode="auto">
          <a:xfrm>
            <a:off x="4730831" y="1855899"/>
            <a:ext cx="2658468" cy="36000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ÎÏÎ¿ÏÎ­Î»ÎµÏÎ¼Î± ÎµÎ¹ÎºÏÎ½Î±Ï Î³Î¹Î± productivity"/>
          <p:cNvPicPr>
            <a:picLocks noChangeAspect="1" noChangeArrowheads="1"/>
          </p:cNvPicPr>
          <p:nvPr/>
        </p:nvPicPr>
        <p:blipFill>
          <a:blip r:embed="rId4"/>
          <a:srcRect/>
          <a:stretch>
            <a:fillRect/>
          </a:stretch>
        </p:blipFill>
        <p:spPr bwMode="auto">
          <a:xfrm rot="20139150">
            <a:off x="5113941" y="1384144"/>
            <a:ext cx="3571875" cy="3048001"/>
          </a:xfrm>
          <a:prstGeom prst="rect">
            <a:avLst/>
          </a:prstGeom>
          <a:noFill/>
        </p:spPr>
      </p:pic>
      <p:sp>
        <p:nvSpPr>
          <p:cNvPr id="2" name="Title 1"/>
          <p:cNvSpPr>
            <a:spLocks noGrp="1"/>
          </p:cNvSpPr>
          <p:nvPr>
            <p:ph type="title"/>
          </p:nvPr>
        </p:nvSpPr>
        <p:spPr>
          <a:xfrm>
            <a:off x="1024127" y="585216"/>
            <a:ext cx="10394721" cy="1499616"/>
          </a:xfrm>
        </p:spPr>
        <p:txBody>
          <a:bodyPr/>
          <a:lstStyle/>
          <a:p>
            <a:r>
              <a:rPr lang="en-US" sz="5400" b="1" dirty="0"/>
              <a:t>Soft skills applied in professional life</a:t>
            </a:r>
            <a:endParaRPr lang="el-GR" sz="5400" dirty="0"/>
          </a:p>
        </p:txBody>
      </p:sp>
      <p:sp>
        <p:nvSpPr>
          <p:cNvPr id="22" name="TextBox 21"/>
          <p:cNvSpPr txBox="1"/>
          <p:nvPr/>
        </p:nvSpPr>
        <p:spPr>
          <a:xfrm>
            <a:off x="940620" y="2186024"/>
            <a:ext cx="4854874" cy="2462213"/>
          </a:xfrm>
          <a:prstGeom prst="rect">
            <a:avLst/>
          </a:prstGeom>
          <a:noFill/>
        </p:spPr>
        <p:txBody>
          <a:bodyPr wrap="square" rtlCol="0">
            <a:spAutoFit/>
          </a:bodyPr>
          <a:lstStyle/>
          <a:p>
            <a:r>
              <a:rPr lang="en-US" sz="1400" dirty="0"/>
              <a:t> </a:t>
            </a:r>
            <a:endParaRPr lang="el-GR" sz="2000" dirty="0"/>
          </a:p>
          <a:p>
            <a:pPr algn="just"/>
            <a:r>
              <a:rPr lang="en-US" sz="2000" b="1" dirty="0"/>
              <a:t>ACTIVITY</a:t>
            </a:r>
            <a:endParaRPr lang="el-GR" sz="2000" b="1" dirty="0"/>
          </a:p>
          <a:p>
            <a:pPr algn="just"/>
            <a:r>
              <a:rPr lang="en-US" sz="2000" dirty="0"/>
              <a:t> </a:t>
            </a:r>
            <a:endParaRPr lang="el-GR" sz="2000" dirty="0"/>
          </a:p>
          <a:p>
            <a:pPr algn="just"/>
            <a:r>
              <a:rPr lang="en-US" sz="2000" dirty="0"/>
              <a:t>Try to find at least other two good reasons where soft skills in personal life might be helpful, rewarding, productive, and successful in professional life, i.e. in your working environment.</a:t>
            </a:r>
            <a:endParaRPr lang="el-GR" sz="2000" dirty="0"/>
          </a:p>
        </p:txBody>
      </p:sp>
      <p:pic>
        <p:nvPicPr>
          <p:cNvPr id="4"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pic>
        <p:nvPicPr>
          <p:cNvPr id="26628" name="Picture 4" descr="ÎÏÎ¿ÏÎ­Î»ÎµÏÎ¼Î± ÎµÎ¹ÎºÏÎ½Î±Ï Î³Î¹Î± rewarding job"/>
          <p:cNvPicPr>
            <a:picLocks noChangeAspect="1" noChangeArrowheads="1"/>
          </p:cNvPicPr>
          <p:nvPr/>
        </p:nvPicPr>
        <p:blipFill>
          <a:blip r:embed="rId6"/>
          <a:srcRect/>
          <a:stretch>
            <a:fillRect/>
          </a:stretch>
        </p:blipFill>
        <p:spPr bwMode="auto">
          <a:xfrm rot="1643136">
            <a:off x="8620836" y="2344463"/>
            <a:ext cx="3283200" cy="2052000"/>
          </a:xfrm>
          <a:prstGeom prst="rect">
            <a:avLst/>
          </a:prstGeom>
          <a:noFill/>
        </p:spPr>
      </p:pic>
      <p:pic>
        <p:nvPicPr>
          <p:cNvPr id="26630" name="Picture 6" descr="ÎÏÎ¿ÏÎ­Î»ÎµÏÎ¼Î± ÎµÎ¹ÎºÏÎ½Î±Ï Î³Î¹Î± success workplace"/>
          <p:cNvPicPr>
            <a:picLocks noChangeAspect="1" noChangeArrowheads="1"/>
          </p:cNvPicPr>
          <p:nvPr/>
        </p:nvPicPr>
        <p:blipFill>
          <a:blip r:embed="rId7"/>
          <a:srcRect/>
          <a:stretch>
            <a:fillRect/>
          </a:stretch>
        </p:blipFill>
        <p:spPr bwMode="auto">
          <a:xfrm rot="21141949">
            <a:off x="7187440" y="4395230"/>
            <a:ext cx="2857500" cy="1952625"/>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16</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Objectives</a:t>
            </a:r>
          </a:p>
        </p:txBody>
      </p:sp>
      <p:sp>
        <p:nvSpPr>
          <p:cNvPr id="6" name="Text Placeholder 5"/>
          <p:cNvSpPr>
            <a:spLocks noGrp="1"/>
          </p:cNvSpPr>
          <p:nvPr>
            <p:ph type="body" sz="half" idx="2"/>
          </p:nvPr>
        </p:nvSpPr>
        <p:spPr>
          <a:xfrm>
            <a:off x="1024128" y="1906073"/>
            <a:ext cx="4389120" cy="4113727"/>
          </a:xfrm>
        </p:spPr>
        <p:txBody>
          <a:bodyPr>
            <a:noAutofit/>
          </a:bodyPr>
          <a:lstStyle/>
          <a:p>
            <a:pPr marL="342900" lvl="0" indent="-342900"/>
            <a:r>
              <a:rPr lang="en-US" sz="2000" dirty="0">
                <a:solidFill>
                  <a:schemeClr val="accent2"/>
                </a:solidFill>
              </a:rPr>
              <a:t>To learn about soft skills</a:t>
            </a:r>
            <a:endParaRPr lang="el-GR" sz="2000" dirty="0">
              <a:solidFill>
                <a:schemeClr val="accent2"/>
              </a:solidFill>
            </a:endParaRPr>
          </a:p>
          <a:p>
            <a:pPr marL="342900" lvl="0" indent="-342900" algn="just">
              <a:buFont typeface="+mj-lt"/>
              <a:buAutoNum type="arabicPeriod"/>
            </a:pPr>
            <a:r>
              <a:rPr lang="en-US" sz="2000" dirty="0"/>
              <a:t>To identify the different profile of skills and the areas of interpersonal dimension</a:t>
            </a:r>
            <a:endParaRPr lang="el-GR" sz="2000" dirty="0"/>
          </a:p>
          <a:p>
            <a:pPr marL="342900" lvl="0" indent="-342900" algn="just">
              <a:buFont typeface="+mj-lt"/>
              <a:buAutoNum type="arabicPeriod"/>
            </a:pPr>
            <a:r>
              <a:rPr lang="en-US" sz="2000" dirty="0"/>
              <a:t>To recognize soft skills in own life</a:t>
            </a:r>
            <a:endParaRPr lang="el-GR" sz="2000" dirty="0"/>
          </a:p>
          <a:p>
            <a:pPr marL="342900" lvl="0" indent="-342900" algn="just">
              <a:buFont typeface="+mj-lt"/>
              <a:buAutoNum type="arabicPeriod"/>
            </a:pPr>
            <a:r>
              <a:rPr lang="en-US" sz="2000" dirty="0"/>
              <a:t>To apply soft skills in working life</a:t>
            </a:r>
            <a:endParaRPr lang="el-GR" sz="2000" dirty="0"/>
          </a:p>
          <a:p>
            <a:pPr marL="342900" lvl="0" indent="-342900" algn="just">
              <a:buFont typeface="+mj-lt"/>
              <a:buAutoNum type="arabicPeriod"/>
            </a:pPr>
            <a:r>
              <a:rPr lang="en-US" sz="2000" dirty="0"/>
              <a:t>To have initial grasp on how interpersonal skills contribute to good working relationships as well as overall performance</a:t>
            </a:r>
            <a:endParaRPr lang="el-GR" sz="2000" dirty="0"/>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pic>
        <p:nvPicPr>
          <p:cNvPr id="8" name="Picture 2" descr="ÎÏÎ¿ÏÎ­Î»ÎµÏÎ¼Î± ÎµÎ¹ÎºÏÎ½Î±Ï Î³Î¹Î± soft skills"/>
          <p:cNvPicPr>
            <a:picLocks noChangeAspect="1" noChangeArrowheads="1"/>
          </p:cNvPicPr>
          <p:nvPr/>
        </p:nvPicPr>
        <p:blipFill>
          <a:blip r:embed="rId4"/>
          <a:srcRect/>
          <a:stretch>
            <a:fillRect/>
          </a:stretch>
        </p:blipFill>
        <p:spPr bwMode="auto">
          <a:xfrm>
            <a:off x="6374277" y="1240037"/>
            <a:ext cx="4911629" cy="4752000"/>
          </a:xfrm>
          <a:prstGeom prst="rect">
            <a:avLst/>
          </a:prstGeom>
          <a:noFill/>
        </p:spPr>
      </p:pic>
      <p:sp>
        <p:nvSpPr>
          <p:cNvPr id="9" name="Slide Number Placeholder 8"/>
          <p:cNvSpPr>
            <a:spLocks noGrp="1"/>
          </p:cNvSpPr>
          <p:nvPr>
            <p:ph type="sldNum" sz="quarter" idx="12"/>
          </p:nvPr>
        </p:nvSpPr>
        <p:spPr/>
        <p:txBody>
          <a:bodyPr/>
          <a:lstStyle/>
          <a:p>
            <a:fld id="{4FAB73BC-B049-4115-A692-8D63A059BFB8}" type="slidenum">
              <a:rPr lang="en-US" smtClean="0"/>
              <a:pPr/>
              <a:t>2</a:t>
            </a:fld>
            <a:endParaRPr lang="en-US" dirty="0"/>
          </a:p>
        </p:txBody>
      </p:sp>
    </p:spTree>
    <p:custDataLst>
      <p:tags r:id="rId1"/>
    </p:custDataLst>
    <p:extLst>
      <p:ext uri="{BB962C8B-B14F-4D97-AF65-F5344CB8AC3E}">
        <p14:creationId xmlns:p14="http://schemas.microsoft.com/office/powerpoint/2010/main" val="493602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What are soft skills?</a:t>
            </a:r>
            <a:endParaRPr lang="el-GR" dirty="0"/>
          </a:p>
        </p:txBody>
      </p:sp>
      <p:sp>
        <p:nvSpPr>
          <p:cNvPr id="11" name="TextBox 10"/>
          <p:cNvSpPr txBox="1"/>
          <p:nvPr/>
        </p:nvSpPr>
        <p:spPr>
          <a:xfrm>
            <a:off x="785612" y="1854557"/>
            <a:ext cx="4667334" cy="5201424"/>
          </a:xfrm>
          <a:prstGeom prst="rect">
            <a:avLst/>
          </a:prstGeom>
          <a:noFill/>
        </p:spPr>
        <p:txBody>
          <a:bodyPr wrap="square" rtlCol="0">
            <a:spAutoFit/>
          </a:bodyPr>
          <a:lstStyle/>
          <a:p>
            <a:pPr algn="just"/>
            <a:r>
              <a:rPr lang="en-US" sz="2000" b="1" dirty="0"/>
              <a:t>Soft skills </a:t>
            </a:r>
            <a:r>
              <a:rPr lang="en-US" sz="2000" dirty="0"/>
              <a:t>- unlike hard skills, which are measurable and can be proven - are </a:t>
            </a:r>
            <a:r>
              <a:rPr lang="en-US" sz="2000" b="1" dirty="0"/>
              <a:t>intangible and difficult to quantify</a:t>
            </a:r>
            <a:r>
              <a:rPr lang="en-US" sz="2000" dirty="0"/>
              <a:t>. Nonetheless, they are crucial in a job search and in overall professional careers. Soft skills are more </a:t>
            </a:r>
            <a:r>
              <a:rPr lang="en-US" sz="2000" b="1" dirty="0"/>
              <a:t>connected to who people are, rather than what they know.</a:t>
            </a:r>
            <a:r>
              <a:rPr lang="en-US" sz="2000" dirty="0"/>
              <a:t>  </a:t>
            </a:r>
          </a:p>
          <a:p>
            <a:pPr algn="just"/>
            <a:r>
              <a:rPr lang="en-US" sz="2000" dirty="0">
                <a:solidFill>
                  <a:srgbClr val="7EA8B4"/>
                </a:solidFill>
              </a:rPr>
              <a:t>One reason soft skills are so revered is that they help </a:t>
            </a:r>
            <a:r>
              <a:rPr lang="en-US" sz="2000" b="1" dirty="0">
                <a:solidFill>
                  <a:srgbClr val="7EA8B4"/>
                </a:solidFill>
              </a:rPr>
              <a:t>facilitate human connections </a:t>
            </a:r>
            <a:r>
              <a:rPr lang="en-US" sz="2000" dirty="0">
                <a:solidFill>
                  <a:srgbClr val="7EA8B4"/>
                </a:solidFill>
              </a:rPr>
              <a:t>such as building relationships, gaining visibility, and creating more opportunities for personal and professional advancement.</a:t>
            </a:r>
          </a:p>
          <a:p>
            <a:pPr algn="just"/>
            <a:endParaRPr lang="el-GR" sz="2000" dirty="0"/>
          </a:p>
          <a:p>
            <a:endParaRPr lang="en-GB" dirty="0"/>
          </a:p>
          <a:p>
            <a:endParaRPr lang="en-GB" dirty="0"/>
          </a:p>
          <a:p>
            <a:endParaRPr lang="en-GB" dirty="0"/>
          </a:p>
          <a:p>
            <a:endParaRPr lang="en-GB" dirty="0"/>
          </a:p>
        </p:txBody>
      </p:sp>
      <p:pic>
        <p:nvPicPr>
          <p:cNvPr id="7"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4"/>
          <a:stretch>
            <a:fillRect/>
          </a:stretch>
        </p:blipFill>
        <p:spPr>
          <a:xfrm>
            <a:off x="10932953" y="5774419"/>
            <a:ext cx="1259047" cy="1083581"/>
          </a:xfrm>
          <a:prstGeom prst="rect">
            <a:avLst/>
          </a:prstGeom>
        </p:spPr>
      </p:pic>
      <p:pic>
        <p:nvPicPr>
          <p:cNvPr id="40965" name="Picture 5" descr="ÎÏÎ¿ÏÎ­Î»ÎµÏÎ¼Î± ÎµÎ¹ÎºÏÎ½Î±Ï Î³Î¹Î± corporate world"/>
          <p:cNvPicPr>
            <a:picLocks noChangeAspect="1" noChangeArrowheads="1"/>
          </p:cNvPicPr>
          <p:nvPr/>
        </p:nvPicPr>
        <p:blipFill>
          <a:blip r:embed="rId5"/>
          <a:srcRect/>
          <a:stretch>
            <a:fillRect/>
          </a:stretch>
        </p:blipFill>
        <p:spPr bwMode="auto">
          <a:xfrm>
            <a:off x="5487977" y="1557543"/>
            <a:ext cx="6142957" cy="4248000"/>
          </a:xfrm>
          <a:prstGeom prst="rect">
            <a:avLst/>
          </a:prstGeom>
          <a:noFill/>
        </p:spPr>
      </p:pic>
      <p:sp>
        <p:nvSpPr>
          <p:cNvPr id="8" name="Slide Number Placeholder 7"/>
          <p:cNvSpPr>
            <a:spLocks noGrp="1"/>
          </p:cNvSpPr>
          <p:nvPr>
            <p:ph type="sldNum" sz="quarter" idx="12"/>
          </p:nvPr>
        </p:nvSpPr>
        <p:spPr/>
        <p:txBody>
          <a:bodyPr/>
          <a:lstStyle/>
          <a:p>
            <a:fld id="{4FAB73BC-B049-4115-A692-8D63A059BFB8}" type="slidenum">
              <a:rPr lang="en-US" smtClean="0"/>
              <a:pPr/>
              <a:t>3</a:t>
            </a:fld>
            <a:endParaRPr lang="en-US" dirty="0"/>
          </a:p>
        </p:txBody>
      </p:sp>
    </p:spTree>
    <p:custDataLst>
      <p:tags r:id="rId1"/>
    </p:custDataLst>
    <p:extLst>
      <p:ext uri="{BB962C8B-B14F-4D97-AF65-F5344CB8AC3E}">
        <p14:creationId xmlns:p14="http://schemas.microsoft.com/office/powerpoint/2010/main" val="3724897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are soft skills?</a:t>
            </a:r>
            <a:endParaRPr lang="en-GB" dirty="0"/>
          </a:p>
        </p:txBody>
      </p:sp>
      <p:sp>
        <p:nvSpPr>
          <p:cNvPr id="12" name="TextBox 11"/>
          <p:cNvSpPr txBox="1"/>
          <p:nvPr/>
        </p:nvSpPr>
        <p:spPr>
          <a:xfrm>
            <a:off x="1197734" y="2060620"/>
            <a:ext cx="4567446" cy="3785652"/>
          </a:xfrm>
          <a:prstGeom prst="rect">
            <a:avLst/>
          </a:prstGeom>
          <a:noFill/>
        </p:spPr>
        <p:txBody>
          <a:bodyPr wrap="square" rtlCol="0">
            <a:spAutoFit/>
          </a:bodyPr>
          <a:lstStyle/>
          <a:p>
            <a:pPr algn="just"/>
            <a:r>
              <a:rPr lang="en-US" sz="2000" dirty="0"/>
              <a:t>In this sense, the term describes those personal attributes that indicate a </a:t>
            </a:r>
            <a:r>
              <a:rPr lang="en-US" sz="2000" b="1" dirty="0">
                <a:solidFill>
                  <a:schemeClr val="accent2"/>
                </a:solidFill>
              </a:rPr>
              <a:t>high level of emotional intelligence</a:t>
            </a:r>
            <a:r>
              <a:rPr lang="en-US" sz="2000" dirty="0">
                <a:solidFill>
                  <a:schemeClr val="accent2"/>
                </a:solidFill>
              </a:rPr>
              <a:t>.</a:t>
            </a:r>
            <a:endParaRPr lang="el-GR" sz="2000" dirty="0">
              <a:solidFill>
                <a:schemeClr val="accent2"/>
              </a:solidFill>
            </a:endParaRPr>
          </a:p>
          <a:p>
            <a:pPr algn="just"/>
            <a:r>
              <a:rPr lang="en-US" sz="2000" dirty="0"/>
              <a:t> </a:t>
            </a:r>
            <a:endParaRPr lang="el-GR" sz="2000" dirty="0"/>
          </a:p>
          <a:p>
            <a:pPr algn="just"/>
            <a:r>
              <a:rPr lang="en-US" sz="2000" dirty="0"/>
              <a:t>Thus, Soft skills can be:</a:t>
            </a:r>
            <a:endParaRPr lang="el-GR" sz="2000" dirty="0"/>
          </a:p>
          <a:p>
            <a:pPr marL="457200" lvl="0" indent="-457200" algn="just">
              <a:buClr>
                <a:schemeClr val="accent2"/>
              </a:buClr>
              <a:buFont typeface="Arial" pitchFamily="34" charset="0"/>
              <a:buChar char="•"/>
            </a:pPr>
            <a:r>
              <a:rPr lang="en-US" sz="2000" b="1" dirty="0">
                <a:solidFill>
                  <a:schemeClr val="accent2"/>
                </a:solidFill>
              </a:rPr>
              <a:t>social</a:t>
            </a:r>
            <a:r>
              <a:rPr lang="en-US" sz="2000" b="1" dirty="0"/>
              <a:t> </a:t>
            </a:r>
            <a:r>
              <a:rPr lang="en-US" sz="2000" dirty="0"/>
              <a:t>(communication-based)</a:t>
            </a:r>
            <a:endParaRPr lang="el-GR" sz="2000" dirty="0"/>
          </a:p>
          <a:p>
            <a:pPr marL="457200" lvl="0" indent="-457200" algn="just">
              <a:buClr>
                <a:schemeClr val="accent2"/>
              </a:buClr>
              <a:buFont typeface="Arial" pitchFamily="34" charset="0"/>
              <a:buChar char="•"/>
            </a:pPr>
            <a:r>
              <a:rPr lang="en-US" sz="2000" b="1" dirty="0" err="1">
                <a:solidFill>
                  <a:schemeClr val="accent2"/>
                </a:solidFill>
              </a:rPr>
              <a:t>organisational</a:t>
            </a:r>
            <a:r>
              <a:rPr lang="en-US" sz="2000" b="1" dirty="0"/>
              <a:t> </a:t>
            </a:r>
            <a:r>
              <a:rPr lang="en-US" sz="2000" dirty="0"/>
              <a:t>(strategy, innovation capacity)</a:t>
            </a:r>
            <a:endParaRPr lang="el-GR" sz="2000" dirty="0"/>
          </a:p>
          <a:p>
            <a:pPr marL="457200" lvl="0" indent="-457200" algn="just">
              <a:buClr>
                <a:schemeClr val="accent2"/>
              </a:buClr>
              <a:buFont typeface="Arial" pitchFamily="34" charset="0"/>
              <a:buChar char="•"/>
            </a:pPr>
            <a:r>
              <a:rPr lang="en-US" sz="2000" b="1" dirty="0">
                <a:solidFill>
                  <a:schemeClr val="accent2"/>
                </a:solidFill>
              </a:rPr>
              <a:t>technical </a:t>
            </a:r>
            <a:r>
              <a:rPr lang="en-US" sz="2000" dirty="0"/>
              <a:t>(specific abilities for different sub-sectors)</a:t>
            </a:r>
            <a:endParaRPr lang="el-GR" sz="2000" dirty="0"/>
          </a:p>
          <a:p>
            <a:pPr marL="457200" lvl="0" indent="-457200" algn="just">
              <a:buClr>
                <a:schemeClr val="accent2"/>
              </a:buClr>
              <a:buFont typeface="Arial" pitchFamily="34" charset="0"/>
              <a:buChar char="•"/>
            </a:pPr>
            <a:r>
              <a:rPr lang="en-US" sz="2000" b="1" dirty="0">
                <a:solidFill>
                  <a:schemeClr val="accent2"/>
                </a:solidFill>
              </a:rPr>
              <a:t>creative/artistic</a:t>
            </a:r>
            <a:r>
              <a:rPr lang="en-US" sz="2000" b="1" dirty="0"/>
              <a:t> </a:t>
            </a:r>
            <a:r>
              <a:rPr lang="en-US" sz="2000" dirty="0"/>
              <a:t>(specific talents for different sub-sectors).</a:t>
            </a:r>
            <a:endParaRPr lang="el-GR" sz="2000" dirty="0"/>
          </a:p>
        </p:txBody>
      </p:sp>
      <p:pic>
        <p:nvPicPr>
          <p:cNvPr id="34820" name="Picture 4" descr="ÎÏÎ¿ÏÎ­Î»ÎµÏÎ¼Î± ÎµÎ¹ÎºÏÎ½Î±Ï Î³Î¹Î± work place"/>
          <p:cNvPicPr>
            <a:picLocks noChangeAspect="1" noChangeArrowheads="1"/>
          </p:cNvPicPr>
          <p:nvPr/>
        </p:nvPicPr>
        <p:blipFill>
          <a:blip r:embed="rId4"/>
          <a:srcRect/>
          <a:stretch>
            <a:fillRect/>
          </a:stretch>
        </p:blipFill>
        <p:spPr bwMode="auto">
          <a:xfrm>
            <a:off x="5892726" y="2167942"/>
            <a:ext cx="5397302" cy="3600000"/>
          </a:xfrm>
          <a:prstGeom prst="rect">
            <a:avLst/>
          </a:prstGeom>
          <a:noFill/>
        </p:spPr>
      </p:pic>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5"/>
          <a:stretch>
            <a:fillRect/>
          </a:stretch>
        </p:blipFill>
        <p:spPr>
          <a:xfrm>
            <a:off x="10932953" y="5774419"/>
            <a:ext cx="1259047" cy="1083581"/>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4</a:t>
            </a:fld>
            <a:endParaRPr lang="en-US" dirty="0"/>
          </a:p>
        </p:txBody>
      </p:sp>
    </p:spTree>
    <p:custDataLst>
      <p:tags r:id="rId1"/>
    </p:custDataLst>
    <p:extLst>
      <p:ext uri="{BB962C8B-B14F-4D97-AF65-F5344CB8AC3E}">
        <p14:creationId xmlns:p14="http://schemas.microsoft.com/office/powerpoint/2010/main" val="1041231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download.jpg"/>
          <p:cNvPicPr>
            <a:picLocks noChangeAspect="1"/>
          </p:cNvPicPr>
          <p:nvPr/>
        </p:nvPicPr>
        <p:blipFill>
          <a:blip r:embed="rId3"/>
          <a:stretch>
            <a:fillRect/>
          </a:stretch>
        </p:blipFill>
        <p:spPr>
          <a:xfrm>
            <a:off x="4915099" y="3516624"/>
            <a:ext cx="2619375" cy="1743075"/>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r>
              <a:rPr lang="en-US" sz="4800" b="1" dirty="0"/>
              <a:t>What are the soft skills in daily life?</a:t>
            </a:r>
            <a:endParaRPr lang="el-GR" sz="4800" dirty="0"/>
          </a:p>
        </p:txBody>
      </p:sp>
      <p:pic>
        <p:nvPicPr>
          <p:cNvPr id="32772" name="Picture 4" descr="Î£ÏÎµÏÎ¹ÎºÎ® ÎµÎ¹ÎºÏÎ½Î±"/>
          <p:cNvPicPr>
            <a:picLocks noChangeAspect="1" noChangeArrowheads="1"/>
          </p:cNvPicPr>
          <p:nvPr/>
        </p:nvPicPr>
        <p:blipFill>
          <a:blip r:embed="rId4"/>
          <a:srcRect/>
          <a:stretch>
            <a:fillRect/>
          </a:stretch>
        </p:blipFill>
        <p:spPr bwMode="auto">
          <a:xfrm>
            <a:off x="7608200" y="1748469"/>
            <a:ext cx="2270270" cy="1512000"/>
          </a:xfrm>
          <a:prstGeom prst="rect">
            <a:avLst/>
          </a:prstGeom>
          <a:noFill/>
        </p:spPr>
      </p:pic>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3" name="Picture 2" descr="Î£ÏÎµÏÎ¹ÎºÎ® ÎµÎ¹ÎºÏÎ½Î±"/>
          <p:cNvPicPr>
            <a:picLocks noChangeAspect="1" noChangeArrowheads="1"/>
          </p:cNvPicPr>
          <p:nvPr/>
        </p:nvPicPr>
        <p:blipFill>
          <a:blip r:embed="rId5"/>
          <a:srcRect/>
          <a:stretch>
            <a:fillRect/>
          </a:stretch>
        </p:blipFill>
        <p:spPr bwMode="auto">
          <a:xfrm rot="20989390">
            <a:off x="5603478" y="1925014"/>
            <a:ext cx="2320861" cy="1548000"/>
          </a:xfrm>
          <a:prstGeom prst="rect">
            <a:avLst/>
          </a:prstGeom>
          <a:noFill/>
        </p:spPr>
      </p:pic>
      <p:pic>
        <p:nvPicPr>
          <p:cNvPr id="25" name="Picture 24" descr="images.png"/>
          <p:cNvPicPr>
            <a:picLocks noChangeAspect="1"/>
          </p:cNvPicPr>
          <p:nvPr/>
        </p:nvPicPr>
        <p:blipFill>
          <a:blip r:embed="rId6"/>
          <a:stretch>
            <a:fillRect/>
          </a:stretch>
        </p:blipFill>
        <p:spPr>
          <a:xfrm rot="1405605">
            <a:off x="9787549" y="2384428"/>
            <a:ext cx="2186858" cy="1548000"/>
          </a:xfrm>
          <a:prstGeom prst="rect">
            <a:avLst/>
          </a:prstGeom>
        </p:spPr>
      </p:pic>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9" y="1471961"/>
            <a:ext cx="4822666" cy="5078263"/>
          </a:xfrm>
          <a:prstGeom prst="rect">
            <a:avLst/>
          </a:prstGeom>
        </p:spPr>
        <p:txBody>
          <a:bodyPr wrap="square">
            <a:spAutoFit/>
          </a:bodyPr>
          <a:lstStyle/>
          <a:p>
            <a:r>
              <a:rPr lang="en-US" sz="2000" dirty="0"/>
              <a:t> </a:t>
            </a:r>
            <a:endParaRPr lang="el-GR" sz="2000" dirty="0"/>
          </a:p>
          <a:p>
            <a:r>
              <a:rPr lang="en-US" sz="2000" dirty="0">
                <a:solidFill>
                  <a:schemeClr val="accent2"/>
                </a:solidFill>
              </a:rPr>
              <a:t>List of </a:t>
            </a:r>
            <a:r>
              <a:rPr lang="en-US" sz="2000" u="sng" dirty="0">
                <a:solidFill>
                  <a:schemeClr val="accent2"/>
                </a:solidFill>
              </a:rPr>
              <a:t>soft skills</a:t>
            </a:r>
            <a:r>
              <a:rPr lang="en-US" sz="2000" dirty="0">
                <a:solidFill>
                  <a:schemeClr val="accent2"/>
                </a:solidFill>
              </a:rPr>
              <a:t>: </a:t>
            </a:r>
          </a:p>
          <a:p>
            <a:pPr lvl="0" algn="just">
              <a:buClr>
                <a:schemeClr val="accent2"/>
              </a:buClr>
              <a:buFont typeface="Arial" pitchFamily="34" charset="0"/>
              <a:buChar char="•"/>
            </a:pPr>
            <a:r>
              <a:rPr lang="en-US" sz="2000" b="1" dirty="0"/>
              <a:t>  </a:t>
            </a:r>
            <a:r>
              <a:rPr lang="en-US" sz="2000" b="1" dirty="0">
                <a:solidFill>
                  <a:schemeClr val="accent2"/>
                </a:solidFill>
              </a:rPr>
              <a:t>Verbal communication</a:t>
            </a:r>
            <a:r>
              <a:rPr lang="en-US" sz="2000" dirty="0">
                <a:solidFill>
                  <a:schemeClr val="accent2"/>
                </a:solidFill>
              </a:rPr>
              <a:t>: </a:t>
            </a:r>
            <a:r>
              <a:rPr lang="en-US" sz="2000" dirty="0"/>
              <a:t>what we say and how we say it.</a:t>
            </a:r>
            <a:endParaRPr lang="el-GR" sz="2000" dirty="0"/>
          </a:p>
          <a:p>
            <a:pPr lvl="0" algn="just">
              <a:buClr>
                <a:schemeClr val="accent2"/>
              </a:buClr>
              <a:buFont typeface="Arial" pitchFamily="34" charset="0"/>
              <a:buChar char="•"/>
            </a:pPr>
            <a:r>
              <a:rPr lang="en-US" sz="2000" b="1" dirty="0"/>
              <a:t>  </a:t>
            </a:r>
            <a:r>
              <a:rPr lang="en-US" sz="2000" b="1" dirty="0">
                <a:solidFill>
                  <a:schemeClr val="accent2"/>
                </a:solidFill>
              </a:rPr>
              <a:t>Non-verbal communication</a:t>
            </a:r>
            <a:r>
              <a:rPr lang="en-US" sz="2000" dirty="0">
                <a:solidFill>
                  <a:schemeClr val="accent2"/>
                </a:solidFill>
              </a:rPr>
              <a:t>: </a:t>
            </a:r>
            <a:r>
              <a:rPr lang="en-US" sz="2000" dirty="0"/>
              <a:t>what we communicate in other ways except using words</a:t>
            </a:r>
            <a:endParaRPr lang="el-GR" sz="2000" dirty="0"/>
          </a:p>
          <a:p>
            <a:pPr lvl="0" algn="just">
              <a:buClr>
                <a:schemeClr val="accent2"/>
              </a:buClr>
              <a:buFont typeface="Arial" pitchFamily="34" charset="0"/>
              <a:buChar char="•"/>
            </a:pPr>
            <a:r>
              <a:rPr lang="en-US" sz="2000" b="1" dirty="0"/>
              <a:t>  </a:t>
            </a:r>
            <a:r>
              <a:rPr lang="en-US" sz="2000" b="1" dirty="0">
                <a:solidFill>
                  <a:schemeClr val="accent2"/>
                </a:solidFill>
              </a:rPr>
              <a:t>Listen skills</a:t>
            </a:r>
            <a:r>
              <a:rPr lang="en-US" sz="2000" dirty="0">
                <a:solidFill>
                  <a:schemeClr val="accent2"/>
                </a:solidFill>
              </a:rPr>
              <a:t>: </a:t>
            </a:r>
            <a:r>
              <a:rPr lang="en-US" sz="2000" dirty="0"/>
              <a:t>how we interpret the verbal and non-verbal communication and messages sent by others </a:t>
            </a:r>
          </a:p>
          <a:p>
            <a:pPr lvl="0" algn="just">
              <a:buClr>
                <a:schemeClr val="accent2"/>
              </a:buClr>
              <a:buFont typeface="Arial" pitchFamily="34" charset="0"/>
              <a:buChar char="•"/>
            </a:pPr>
            <a:r>
              <a:rPr lang="en-US" sz="2000" b="1" dirty="0">
                <a:solidFill>
                  <a:schemeClr val="accent2"/>
                </a:solidFill>
              </a:rPr>
              <a:t>  Negotiation</a:t>
            </a:r>
            <a:r>
              <a:rPr lang="en-US" sz="2000" dirty="0">
                <a:solidFill>
                  <a:schemeClr val="accent2"/>
                </a:solidFill>
              </a:rPr>
              <a:t>: </a:t>
            </a:r>
            <a:r>
              <a:rPr lang="en-US" sz="2000" dirty="0"/>
              <a:t>working with others finding a mutually agreeable outcome which shall make both parts satisfied</a:t>
            </a:r>
            <a:endParaRPr lang="el-GR" sz="2000" dirty="0"/>
          </a:p>
          <a:p>
            <a:pPr lvl="0" algn="just">
              <a:buClr>
                <a:schemeClr val="accent2"/>
              </a:buClr>
              <a:buFont typeface="Arial" pitchFamily="34" charset="0"/>
              <a:buChar char="•"/>
            </a:pPr>
            <a:r>
              <a:rPr lang="en-US" sz="2000" b="1" dirty="0"/>
              <a:t>  </a:t>
            </a:r>
            <a:r>
              <a:rPr lang="en-US" sz="2000" b="1" dirty="0">
                <a:solidFill>
                  <a:schemeClr val="accent2"/>
                </a:solidFill>
              </a:rPr>
              <a:t>Leadership</a:t>
            </a:r>
            <a:r>
              <a:rPr lang="en-US" sz="2000" dirty="0">
                <a:solidFill>
                  <a:schemeClr val="accent2"/>
                </a:solidFill>
              </a:rPr>
              <a:t>: </a:t>
            </a:r>
            <a:r>
              <a:rPr lang="en-US" sz="2000" dirty="0"/>
              <a:t>how we influence and guide people in our life and working environment</a:t>
            </a:r>
            <a:endParaRPr lang="el-GR" sz="2000" dirty="0"/>
          </a:p>
          <a:p>
            <a:endParaRPr lang="el-GR" sz="1600" dirty="0"/>
          </a:p>
        </p:txBody>
      </p:sp>
      <p:pic>
        <p:nvPicPr>
          <p:cNvPr id="29" name="Picture 28" descr="download.png"/>
          <p:cNvPicPr>
            <a:picLocks noChangeAspect="1"/>
          </p:cNvPicPr>
          <p:nvPr/>
        </p:nvPicPr>
        <p:blipFill>
          <a:blip r:embed="rId7"/>
          <a:stretch>
            <a:fillRect/>
          </a:stretch>
        </p:blipFill>
        <p:spPr>
          <a:xfrm rot="1791373">
            <a:off x="6960844" y="4825455"/>
            <a:ext cx="2764445" cy="1440000"/>
          </a:xfrm>
          <a:prstGeom prst="rect">
            <a:avLst/>
          </a:prstGeom>
        </p:spPr>
      </p:pic>
      <p:pic>
        <p:nvPicPr>
          <p:cNvPr id="3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8"/>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5</a:t>
            </a:fld>
            <a:endParaRPr lang="en-US" dirty="0"/>
          </a:p>
        </p:txBody>
      </p:sp>
      <p:pic>
        <p:nvPicPr>
          <p:cNvPr id="31" name="Picture 30" descr="download (1).jpg"/>
          <p:cNvPicPr>
            <a:picLocks noChangeAspect="1"/>
          </p:cNvPicPr>
          <p:nvPr/>
        </p:nvPicPr>
        <p:blipFill>
          <a:blip r:embed="rId9"/>
          <a:stretch>
            <a:fillRect/>
          </a:stretch>
        </p:blipFill>
        <p:spPr>
          <a:xfrm rot="889925">
            <a:off x="9371401" y="3716184"/>
            <a:ext cx="2061160" cy="2052000"/>
          </a:xfrm>
          <a:prstGeom prst="rect">
            <a:avLst/>
          </a:prstGeom>
        </p:spPr>
      </p:pic>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r>
              <a:rPr lang="en-US" sz="4800" b="1" dirty="0"/>
              <a:t>What are the soft skills in daily life?</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9" y="1471961"/>
            <a:ext cx="4822666" cy="4401205"/>
          </a:xfrm>
          <a:prstGeom prst="rect">
            <a:avLst/>
          </a:prstGeom>
        </p:spPr>
        <p:txBody>
          <a:bodyPr wrap="square">
            <a:spAutoFit/>
          </a:bodyPr>
          <a:lstStyle/>
          <a:p>
            <a:r>
              <a:rPr lang="en-US" sz="2000" dirty="0"/>
              <a:t> </a:t>
            </a:r>
            <a:r>
              <a:rPr lang="en-US" sz="2000" dirty="0">
                <a:solidFill>
                  <a:schemeClr val="accent2"/>
                </a:solidFill>
              </a:rPr>
              <a:t> </a:t>
            </a:r>
          </a:p>
          <a:p>
            <a:pPr lvl="0" algn="just">
              <a:buClr>
                <a:schemeClr val="accent2"/>
              </a:buClr>
              <a:buFont typeface="Arial" pitchFamily="34" charset="0"/>
              <a:buChar char="•"/>
            </a:pPr>
            <a:r>
              <a:rPr lang="en-US" sz="2000" b="1" dirty="0"/>
              <a:t>  </a:t>
            </a:r>
            <a:r>
              <a:rPr lang="en-US" sz="2000" b="1" dirty="0">
                <a:solidFill>
                  <a:schemeClr val="accent2"/>
                </a:solidFill>
              </a:rPr>
              <a:t>Problem solving</a:t>
            </a:r>
            <a:r>
              <a:rPr lang="en-US" sz="2000" dirty="0">
                <a:solidFill>
                  <a:schemeClr val="accent2"/>
                </a:solidFill>
              </a:rPr>
              <a:t>: </a:t>
            </a:r>
            <a:r>
              <a:rPr lang="en-US" sz="2000" dirty="0"/>
              <a:t>working with others to identify, define, and effectively solve problematic issues</a:t>
            </a:r>
          </a:p>
          <a:p>
            <a:pPr lvl="0" algn="just">
              <a:buClr>
                <a:schemeClr val="accent2"/>
              </a:buClr>
              <a:buFont typeface="Arial" pitchFamily="34" charset="0"/>
              <a:buChar char="•"/>
            </a:pPr>
            <a:endParaRPr lang="el-GR" sz="2000" dirty="0"/>
          </a:p>
          <a:p>
            <a:pPr lvl="0" algn="just">
              <a:buClr>
                <a:schemeClr val="accent2"/>
              </a:buClr>
              <a:buFont typeface="Arial" pitchFamily="34" charset="0"/>
              <a:buChar char="•"/>
            </a:pPr>
            <a:r>
              <a:rPr lang="en-US" sz="2000" b="1" dirty="0"/>
              <a:t>  </a:t>
            </a:r>
            <a:r>
              <a:rPr lang="en-US" sz="2000" b="1" dirty="0">
                <a:solidFill>
                  <a:schemeClr val="accent2"/>
                </a:solidFill>
              </a:rPr>
              <a:t>Decision making</a:t>
            </a:r>
            <a:r>
              <a:rPr lang="en-US" sz="2000" dirty="0">
                <a:solidFill>
                  <a:schemeClr val="accent2"/>
                </a:solidFill>
              </a:rPr>
              <a:t>: </a:t>
            </a:r>
            <a:r>
              <a:rPr lang="en-US" sz="2000" dirty="0"/>
              <a:t>exploring and analyzing options to make sound decision</a:t>
            </a:r>
          </a:p>
          <a:p>
            <a:pPr lvl="0" algn="just">
              <a:buClr>
                <a:schemeClr val="accent2"/>
              </a:buClr>
              <a:buFont typeface="Arial" pitchFamily="34" charset="0"/>
              <a:buChar char="•"/>
            </a:pPr>
            <a:endParaRPr lang="el-GR" sz="2000" dirty="0"/>
          </a:p>
          <a:p>
            <a:pPr algn="just">
              <a:buClr>
                <a:schemeClr val="accent2"/>
              </a:buClr>
              <a:buFont typeface="Arial" pitchFamily="34" charset="0"/>
              <a:buChar char="•"/>
            </a:pPr>
            <a:r>
              <a:rPr lang="en-US" sz="2000" b="1" dirty="0"/>
              <a:t>  </a:t>
            </a:r>
            <a:r>
              <a:rPr lang="en-US" sz="2000" b="1" dirty="0">
                <a:solidFill>
                  <a:schemeClr val="accent2"/>
                </a:solidFill>
              </a:rPr>
              <a:t>Stress and time management</a:t>
            </a:r>
            <a:r>
              <a:rPr lang="en-US" sz="2000" dirty="0">
                <a:solidFill>
                  <a:schemeClr val="accent2"/>
                </a:solidFill>
              </a:rPr>
              <a:t>: </a:t>
            </a:r>
            <a:r>
              <a:rPr lang="en-US" sz="2000" dirty="0"/>
              <a:t>how to deal with tasks and duties so that they will be delivered in a proper ways, on time, and without creating too much pressure on someone’s mind and behavior</a:t>
            </a:r>
            <a:endParaRPr lang="nl-NL" sz="2000" dirty="0"/>
          </a:p>
          <a:p>
            <a:pPr lvl="0" algn="just">
              <a:buClr>
                <a:schemeClr val="accent2"/>
              </a:buClr>
              <a:buFont typeface="Arial" pitchFamily="34" charset="0"/>
              <a:buChar char="•"/>
            </a:pPr>
            <a:endParaRPr lang="en-US" sz="2000" dirty="0"/>
          </a:p>
        </p:txBody>
      </p:sp>
      <p:pic>
        <p:nvPicPr>
          <p:cNvPr id="3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6</a:t>
            </a:fld>
            <a:endParaRPr lang="en-US" dirty="0"/>
          </a:p>
        </p:txBody>
      </p:sp>
      <p:pic>
        <p:nvPicPr>
          <p:cNvPr id="3" name="Afbeelding 2">
            <a:extLst>
              <a:ext uri="{FF2B5EF4-FFF2-40B4-BE49-F238E27FC236}">
                <a16:creationId xmlns="" xmlns:a16="http://schemas.microsoft.com/office/drawing/2014/main" id="{D4E21078-1F46-460C-8DC7-98D4E857739A}"/>
              </a:ext>
            </a:extLst>
          </p:cNvPr>
          <p:cNvPicPr>
            <a:picLocks noChangeAspect="1"/>
          </p:cNvPicPr>
          <p:nvPr/>
        </p:nvPicPr>
        <p:blipFill>
          <a:blip r:embed="rId4"/>
          <a:stretch>
            <a:fillRect/>
          </a:stretch>
        </p:blipFill>
        <p:spPr>
          <a:xfrm>
            <a:off x="8446776" y="1471961"/>
            <a:ext cx="3745224" cy="3734431"/>
          </a:xfrm>
          <a:prstGeom prst="rect">
            <a:avLst/>
          </a:prstGeom>
        </p:spPr>
      </p:pic>
    </p:spTree>
    <p:custDataLst>
      <p:tags r:id="rId1"/>
    </p:custDataLst>
    <p:extLst>
      <p:ext uri="{BB962C8B-B14F-4D97-AF65-F5344CB8AC3E}">
        <p14:creationId xmlns:p14="http://schemas.microsoft.com/office/powerpoint/2010/main" val="1144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508509" cy="1499616"/>
          </a:xfrm>
        </p:spPr>
        <p:txBody>
          <a:bodyPr>
            <a:normAutofit/>
          </a:bodyPr>
          <a:lstStyle/>
          <a:p>
            <a:r>
              <a:rPr lang="en-US" sz="4800" b="1" dirty="0"/>
              <a:t>What are the soft skills in daily life?</a:t>
            </a:r>
            <a:endParaRPr lang="el-GR" sz="4800" dirty="0"/>
          </a:p>
        </p:txBody>
      </p:sp>
      <p:sp>
        <p:nvSpPr>
          <p:cNvPr id="32774" name="AutoShape 6"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6" name="AutoShape 8"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78" name="AutoShape 10"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0" name="AutoShape 12"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2" name="AutoShape 14" descr="ÎÏÎ¿ÏÎ­Î»ÎµÏÎ¼Î± ÎµÎ¹ÎºÏÎ½Î±Ï Î³Î¹Î± negot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4" name="AutoShape 16" descr="ÎÏÎ¿ÏÎ­Î»ÎµÏÎ¼Î± ÎµÎ¹ÎºÏÎ½Î±Ï Î³Î¹Î± listen ski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2786" name="AutoShape 18" descr="ÎÏÎ¿ÏÎ­Î»ÎµÏÎ¼Î± ÎµÎ¹ÎºÏÎ½Î±Ï Î³Î¹Î± teamfahigke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 name="Rectangle 27"/>
          <p:cNvSpPr/>
          <p:nvPr/>
        </p:nvSpPr>
        <p:spPr>
          <a:xfrm>
            <a:off x="708339" y="1471961"/>
            <a:ext cx="4822666" cy="4955203"/>
          </a:xfrm>
          <a:prstGeom prst="rect">
            <a:avLst/>
          </a:prstGeom>
        </p:spPr>
        <p:txBody>
          <a:bodyPr wrap="square">
            <a:spAutoFit/>
          </a:bodyPr>
          <a:lstStyle/>
          <a:p>
            <a:r>
              <a:rPr lang="en-US" sz="2000" dirty="0"/>
              <a:t> </a:t>
            </a:r>
            <a:r>
              <a:rPr lang="en-US" sz="2000" dirty="0">
                <a:solidFill>
                  <a:schemeClr val="accent2"/>
                </a:solidFill>
              </a:rPr>
              <a:t> </a:t>
            </a:r>
            <a:endParaRPr lang="en-US" sz="2000" dirty="0"/>
          </a:p>
          <a:p>
            <a:pPr algn="just">
              <a:buClr>
                <a:schemeClr val="accent2"/>
              </a:buClr>
              <a:buFont typeface="Arial" pitchFamily="34" charset="0"/>
              <a:buChar char="•"/>
            </a:pPr>
            <a:r>
              <a:rPr lang="en-US" sz="2000" b="1" dirty="0">
                <a:solidFill>
                  <a:schemeClr val="accent2"/>
                </a:solidFill>
              </a:rPr>
              <a:t>  Networking connection building</a:t>
            </a:r>
            <a:r>
              <a:rPr lang="en-US" sz="2000" dirty="0">
                <a:solidFill>
                  <a:schemeClr val="accent2"/>
                </a:solidFill>
              </a:rPr>
              <a:t>: </a:t>
            </a:r>
            <a:r>
              <a:rPr lang="en-US" sz="2000" dirty="0"/>
              <a:t>what to do and how so as to create a cooperative support among people and </a:t>
            </a:r>
            <a:r>
              <a:rPr lang="en-US" sz="2000" dirty="0" err="1"/>
              <a:t>organisations</a:t>
            </a:r>
            <a:r>
              <a:rPr lang="en-US" sz="2000" dirty="0"/>
              <a:t> which respond to needs at due time</a:t>
            </a:r>
          </a:p>
          <a:p>
            <a:pPr algn="just">
              <a:buClr>
                <a:schemeClr val="accent2"/>
              </a:buClr>
              <a:buFont typeface="Arial" pitchFamily="34" charset="0"/>
              <a:buChar char="•"/>
            </a:pPr>
            <a:endParaRPr lang="el-GR" sz="2000" dirty="0"/>
          </a:p>
          <a:p>
            <a:pPr lvl="0" algn="just">
              <a:buClr>
                <a:schemeClr val="accent2"/>
              </a:buClr>
              <a:buFont typeface="Arial" pitchFamily="34" charset="0"/>
              <a:buChar char="•"/>
            </a:pPr>
            <a:r>
              <a:rPr lang="en-US" sz="2000" b="1" dirty="0"/>
              <a:t>  </a:t>
            </a:r>
            <a:r>
              <a:rPr lang="en-US" sz="2000" b="1" dirty="0" err="1">
                <a:solidFill>
                  <a:schemeClr val="accent2"/>
                </a:solidFill>
              </a:rPr>
              <a:t>Flexibilty</a:t>
            </a:r>
            <a:r>
              <a:rPr lang="en-US" sz="2000" b="1" dirty="0">
                <a:solidFill>
                  <a:schemeClr val="accent2"/>
                </a:solidFill>
              </a:rPr>
              <a:t>/adaptability</a:t>
            </a:r>
            <a:r>
              <a:rPr lang="en-US" sz="2000" dirty="0">
                <a:solidFill>
                  <a:schemeClr val="accent2"/>
                </a:solidFill>
              </a:rPr>
              <a:t>: </a:t>
            </a:r>
            <a:r>
              <a:rPr lang="en-US" sz="2000" dirty="0"/>
              <a:t>adjusting and coping with issues and situation, in many cases not foreseen, in such a way to achieve goals anyway</a:t>
            </a:r>
          </a:p>
          <a:p>
            <a:pPr lvl="0" algn="just">
              <a:buClr>
                <a:schemeClr val="accent2"/>
              </a:buClr>
              <a:buFont typeface="Arial" pitchFamily="34" charset="0"/>
              <a:buChar char="•"/>
            </a:pPr>
            <a:endParaRPr lang="en-US" sz="2000" dirty="0"/>
          </a:p>
          <a:p>
            <a:pPr algn="just">
              <a:buClr>
                <a:schemeClr val="accent2"/>
              </a:buClr>
              <a:buFont typeface="Arial" pitchFamily="34" charset="0"/>
              <a:buChar char="•"/>
            </a:pPr>
            <a:r>
              <a:rPr lang="en-US" dirty="0"/>
              <a:t> </a:t>
            </a:r>
            <a:r>
              <a:rPr lang="en-US" sz="2000" b="1" dirty="0">
                <a:solidFill>
                  <a:schemeClr val="accent2"/>
                </a:solidFill>
              </a:rPr>
              <a:t>Intercultural awareness and sensitivity: </a:t>
            </a:r>
            <a:r>
              <a:rPr lang="en-US" sz="2000" dirty="0"/>
              <a:t>feeling and dealing with differences related to cultural matters</a:t>
            </a:r>
            <a:endParaRPr lang="nl-NL" sz="2000" dirty="0"/>
          </a:p>
          <a:p>
            <a:pPr lvl="0" algn="just">
              <a:buClr>
                <a:schemeClr val="accent2"/>
              </a:buClr>
              <a:buFont typeface="Arial" pitchFamily="34" charset="0"/>
              <a:buChar char="•"/>
            </a:pPr>
            <a:endParaRPr lang="en-US" sz="2000" b="1" dirty="0">
              <a:solidFill>
                <a:schemeClr val="accent2"/>
              </a:solidFill>
            </a:endParaRPr>
          </a:p>
          <a:p>
            <a:pPr lvl="0" algn="just">
              <a:buClr>
                <a:schemeClr val="accent2"/>
              </a:buClr>
              <a:buFont typeface="Arial" pitchFamily="34" charset="0"/>
              <a:buChar char="•"/>
            </a:pPr>
            <a:endParaRPr lang="en-US" sz="1600" dirty="0"/>
          </a:p>
        </p:txBody>
      </p:sp>
      <p:pic>
        <p:nvPicPr>
          <p:cNvPr id="32"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18" name="Slide Number Placeholder 17"/>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Afbeelding 2">
            <a:extLst>
              <a:ext uri="{FF2B5EF4-FFF2-40B4-BE49-F238E27FC236}">
                <a16:creationId xmlns="" xmlns:a16="http://schemas.microsoft.com/office/drawing/2014/main" id="{B9C943DB-D0AA-44E2-B3B6-17DAAEED4590}"/>
              </a:ext>
            </a:extLst>
          </p:cNvPr>
          <p:cNvPicPr>
            <a:picLocks noChangeAspect="1"/>
          </p:cNvPicPr>
          <p:nvPr/>
        </p:nvPicPr>
        <p:blipFill>
          <a:blip r:embed="rId4"/>
          <a:stretch>
            <a:fillRect/>
          </a:stretch>
        </p:blipFill>
        <p:spPr>
          <a:xfrm>
            <a:off x="6349284" y="2215016"/>
            <a:ext cx="5829837" cy="2794866"/>
          </a:xfrm>
          <a:prstGeom prst="rect">
            <a:avLst/>
          </a:prstGeom>
        </p:spPr>
      </p:pic>
    </p:spTree>
    <p:custDataLst>
      <p:tags r:id="rId1"/>
    </p:custDataLst>
    <p:extLst>
      <p:ext uri="{BB962C8B-B14F-4D97-AF65-F5344CB8AC3E}">
        <p14:creationId xmlns:p14="http://schemas.microsoft.com/office/powerpoint/2010/main" val="1257510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normAutofit/>
          </a:bodyPr>
          <a:lstStyle/>
          <a:p>
            <a:r>
              <a:rPr lang="en-US" sz="4800" b="1" dirty="0"/>
              <a:t>What are the soft skills in daily life?</a:t>
            </a:r>
            <a:endParaRPr lang="el-GR" sz="4800" dirty="0"/>
          </a:p>
        </p:txBody>
      </p:sp>
      <p:sp>
        <p:nvSpPr>
          <p:cNvPr id="3" name="Rectangle 2"/>
          <p:cNvSpPr/>
          <p:nvPr/>
        </p:nvSpPr>
        <p:spPr>
          <a:xfrm>
            <a:off x="339722" y="1956041"/>
            <a:ext cx="10816682" cy="2246769"/>
          </a:xfrm>
          <a:prstGeom prst="rect">
            <a:avLst/>
          </a:prstGeom>
        </p:spPr>
        <p:txBody>
          <a:bodyPr wrap="square">
            <a:spAutoFit/>
          </a:bodyPr>
          <a:lstStyle/>
          <a:p>
            <a:pPr lvl="0" algn="just">
              <a:buClr>
                <a:schemeClr val="accent2"/>
              </a:buClr>
              <a:buFont typeface="Arial" pitchFamily="34" charset="0"/>
              <a:buChar char="•"/>
            </a:pPr>
            <a:r>
              <a:rPr lang="en-US" sz="2000" b="1" dirty="0"/>
              <a:t> </a:t>
            </a:r>
            <a:r>
              <a:rPr lang="en-US" sz="2000" b="1" dirty="0">
                <a:solidFill>
                  <a:schemeClr val="accent2"/>
                </a:solidFill>
              </a:rPr>
              <a:t> Teamwork</a:t>
            </a:r>
            <a:r>
              <a:rPr lang="en-US" sz="2000" dirty="0">
                <a:solidFill>
                  <a:schemeClr val="accent2"/>
                </a:solidFill>
              </a:rPr>
              <a:t>: </a:t>
            </a:r>
            <a:r>
              <a:rPr lang="en-US" sz="2000" dirty="0"/>
              <a:t>the way we </a:t>
            </a:r>
            <a:r>
              <a:rPr lang="en-US" sz="2000" dirty="0" err="1"/>
              <a:t>organise</a:t>
            </a:r>
            <a:r>
              <a:rPr lang="en-US" sz="2000" dirty="0"/>
              <a:t>, share, delegate, and implement tasks in a cooperative/complementary way with others.</a:t>
            </a:r>
          </a:p>
          <a:p>
            <a:pPr lvl="0" algn="just">
              <a:buClr>
                <a:schemeClr val="accent2"/>
              </a:buClr>
              <a:buFont typeface="Arial" pitchFamily="34" charset="0"/>
              <a:buChar char="•"/>
            </a:pPr>
            <a:r>
              <a:rPr lang="en-US" sz="2000" b="1" dirty="0"/>
              <a:t> </a:t>
            </a:r>
            <a:r>
              <a:rPr lang="en-US" sz="2000" b="1" dirty="0">
                <a:solidFill>
                  <a:schemeClr val="accent2"/>
                </a:solidFill>
              </a:rPr>
              <a:t>Assertiveness</a:t>
            </a:r>
            <a:r>
              <a:rPr lang="en-US" sz="2000" dirty="0">
                <a:solidFill>
                  <a:schemeClr val="accent2"/>
                </a:solidFill>
              </a:rPr>
              <a:t>: </a:t>
            </a:r>
            <a:r>
              <a:rPr lang="en-US" sz="2000" dirty="0"/>
              <a:t>communicating our values, ideas, beliefs, opinions, needs and wants </a:t>
            </a:r>
            <a:r>
              <a:rPr lang="en-US" sz="2000" dirty="0" smtClean="0"/>
              <a:t>freely</a:t>
            </a:r>
          </a:p>
          <a:p>
            <a:pPr lvl="0" algn="just">
              <a:buClr>
                <a:schemeClr val="accent2"/>
              </a:buClr>
              <a:buFont typeface="Arial" pitchFamily="34" charset="0"/>
              <a:buChar char="•"/>
            </a:pPr>
            <a:endParaRPr lang="el-GR" sz="2000" dirty="0"/>
          </a:p>
          <a:p>
            <a:pPr algn="just">
              <a:buClr>
                <a:schemeClr val="accent2"/>
              </a:buClr>
            </a:pPr>
            <a:r>
              <a:rPr lang="en-US" sz="2000" dirty="0"/>
              <a:t>Overall </a:t>
            </a:r>
            <a:r>
              <a:rPr lang="en-US" sz="2000" b="1" dirty="0">
                <a:solidFill>
                  <a:schemeClr val="accent2"/>
                </a:solidFill>
              </a:rPr>
              <a:t>emotional intelligence</a:t>
            </a:r>
            <a:r>
              <a:rPr lang="en-US" sz="2000" dirty="0">
                <a:solidFill>
                  <a:schemeClr val="accent2"/>
                </a:solidFill>
              </a:rPr>
              <a:t> </a:t>
            </a:r>
            <a:r>
              <a:rPr lang="en-US" sz="2000" dirty="0"/>
              <a:t>can considered the “</a:t>
            </a:r>
            <a:r>
              <a:rPr lang="en-US" sz="2000" dirty="0" err="1"/>
              <a:t>summarising</a:t>
            </a:r>
            <a:r>
              <a:rPr lang="en-US" sz="2000" dirty="0"/>
              <a:t>” element of human beings in relation to interpersonal skills: </a:t>
            </a:r>
            <a:r>
              <a:rPr lang="en-GB" sz="2000" dirty="0"/>
              <a:t>it can be defined as the measure of an individual’s </a:t>
            </a:r>
            <a:r>
              <a:rPr lang="en-GB" sz="2000" b="1" dirty="0">
                <a:solidFill>
                  <a:schemeClr val="accent2"/>
                </a:solidFill>
              </a:rPr>
              <a:t>abilities to recognise and manage their emotions, and the emotions of other people, both in individual and group situations. </a:t>
            </a:r>
            <a:endParaRPr lang="el-GR" sz="2000" b="1" dirty="0">
              <a:solidFill>
                <a:schemeClr val="accent2"/>
              </a:solidFill>
            </a:endParaRPr>
          </a:p>
        </p:txBody>
      </p:sp>
      <p:pic>
        <p:nvPicPr>
          <p:cNvPr id="11" name="Picture 10" descr="17857Assertiveness.jpg"/>
          <p:cNvPicPr>
            <a:picLocks noChangeAspect="1"/>
          </p:cNvPicPr>
          <p:nvPr/>
        </p:nvPicPr>
        <p:blipFill>
          <a:blip r:embed="rId4"/>
          <a:stretch>
            <a:fillRect/>
          </a:stretch>
        </p:blipFill>
        <p:spPr>
          <a:xfrm>
            <a:off x="393744" y="4277998"/>
            <a:ext cx="6381750" cy="2371725"/>
          </a:xfrm>
          <a:prstGeom prst="rect">
            <a:avLst/>
          </a:prstGeom>
        </p:spPr>
      </p:pic>
      <p:pic>
        <p:nvPicPr>
          <p:cNvPr id="15" name="Picture 14" descr="124087-636190588976602546-16x9.jpg"/>
          <p:cNvPicPr>
            <a:picLocks noChangeAspect="1"/>
          </p:cNvPicPr>
          <p:nvPr/>
        </p:nvPicPr>
        <p:blipFill>
          <a:blip r:embed="rId5"/>
          <a:stretch>
            <a:fillRect/>
          </a:stretch>
        </p:blipFill>
        <p:spPr>
          <a:xfrm>
            <a:off x="6864439" y="4288665"/>
            <a:ext cx="4160000" cy="2340000"/>
          </a:xfrm>
          <a:prstGeom prst="rect">
            <a:avLst/>
          </a:prstGeom>
        </p:spPr>
      </p:pic>
      <p:sp>
        <p:nvSpPr>
          <p:cNvPr id="7" name="Slide Number Placeholder 6"/>
          <p:cNvSpPr>
            <a:spLocks noGrp="1"/>
          </p:cNvSpPr>
          <p:nvPr>
            <p:ph type="sldNum" sz="quarter" idx="12"/>
          </p:nvPr>
        </p:nvSpPr>
        <p:spPr>
          <a:xfrm>
            <a:off x="10837334" y="6583680"/>
            <a:ext cx="973666" cy="274320"/>
          </a:xfrm>
        </p:spPr>
        <p:txBody>
          <a:bodyPr/>
          <a:lstStyle/>
          <a:p>
            <a:fld id="{4FAB73BC-B049-4115-A692-8D63A059BFB8}" type="slidenum">
              <a:rPr lang="en-US" smtClean="0"/>
              <a:pPr/>
              <a:t>8</a:t>
            </a:fld>
            <a:endParaRPr lang="en-US" dirty="0"/>
          </a:p>
        </p:txBody>
      </p:sp>
    </p:spTree>
    <p:custDataLst>
      <p:tags r:id="rId1"/>
    </p:custDataLst>
    <p:extLst>
      <p:ext uri="{BB962C8B-B14F-4D97-AF65-F5344CB8AC3E}">
        <p14:creationId xmlns:p14="http://schemas.microsoft.com/office/powerpoint/2010/main" val="1359317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3"/>
          <a:stretch>
            <a:fillRect/>
          </a:stretch>
        </p:blipFill>
        <p:spPr>
          <a:xfrm>
            <a:off x="10932953" y="5774419"/>
            <a:ext cx="1259047" cy="1083581"/>
          </a:xfrm>
          <a:prstGeom prst="rect">
            <a:avLst/>
          </a:prstGeom>
        </p:spPr>
      </p:pic>
      <p:sp>
        <p:nvSpPr>
          <p:cNvPr id="2" name="Title 1"/>
          <p:cNvSpPr>
            <a:spLocks noGrp="1"/>
          </p:cNvSpPr>
          <p:nvPr>
            <p:ph type="title"/>
          </p:nvPr>
        </p:nvSpPr>
        <p:spPr>
          <a:xfrm>
            <a:off x="1024127" y="585216"/>
            <a:ext cx="10508509" cy="1499616"/>
          </a:xfrm>
        </p:spPr>
        <p:txBody>
          <a:bodyPr/>
          <a:lstStyle/>
          <a:p>
            <a:r>
              <a:rPr lang="en-US" dirty="0"/>
              <a:t>ACTIVITY</a:t>
            </a:r>
            <a:endParaRPr lang="el-GR" dirty="0"/>
          </a:p>
        </p:txBody>
      </p:sp>
      <p:sp>
        <p:nvSpPr>
          <p:cNvPr id="22" name="TextBox 21"/>
          <p:cNvSpPr txBox="1"/>
          <p:nvPr/>
        </p:nvSpPr>
        <p:spPr>
          <a:xfrm>
            <a:off x="940620" y="2186024"/>
            <a:ext cx="3502592" cy="3170099"/>
          </a:xfrm>
          <a:prstGeom prst="rect">
            <a:avLst/>
          </a:prstGeom>
          <a:noFill/>
        </p:spPr>
        <p:txBody>
          <a:bodyPr wrap="square" rtlCol="0">
            <a:spAutoFit/>
          </a:bodyPr>
          <a:lstStyle/>
          <a:p>
            <a:pPr algn="just">
              <a:buClr>
                <a:schemeClr val="accent2"/>
              </a:buClr>
              <a:buFont typeface="Arial" pitchFamily="34" charset="0"/>
              <a:buChar char="•"/>
            </a:pPr>
            <a:r>
              <a:rPr lang="en-US" sz="2000" dirty="0"/>
              <a:t>  Go through the listed soft skills of Slide 4-7 and evaluate (from 1 little to 4 very much) the level of acquisition of each skill in your personal life. </a:t>
            </a:r>
          </a:p>
          <a:p>
            <a:pPr algn="just">
              <a:buClr>
                <a:schemeClr val="accent2"/>
              </a:buClr>
              <a:buFont typeface="Arial" pitchFamily="34" charset="0"/>
              <a:buChar char="•"/>
            </a:pPr>
            <a:endParaRPr lang="en-US" sz="2000" dirty="0"/>
          </a:p>
          <a:p>
            <a:pPr algn="just">
              <a:buClr>
                <a:schemeClr val="accent2"/>
              </a:buClr>
              <a:buFont typeface="Arial" pitchFamily="34" charset="0"/>
              <a:buChar char="•"/>
            </a:pPr>
            <a:r>
              <a:rPr lang="en-US" sz="2000" dirty="0"/>
              <a:t>  Identify the ones you are stronger (and be proud) and the ones you might be weaker (so as to strengthen them).</a:t>
            </a:r>
            <a:endParaRPr lang="el-GR" sz="2000" dirty="0"/>
          </a:p>
        </p:txBody>
      </p:sp>
      <p:pic>
        <p:nvPicPr>
          <p:cNvPr id="5" name="Picture 4" descr="13-Okt-Tips.jpg"/>
          <p:cNvPicPr>
            <a:picLocks noChangeAspect="1"/>
          </p:cNvPicPr>
          <p:nvPr/>
        </p:nvPicPr>
        <p:blipFill>
          <a:blip r:embed="rId4"/>
          <a:stretch>
            <a:fillRect/>
          </a:stretch>
        </p:blipFill>
        <p:spPr>
          <a:xfrm>
            <a:off x="4686084" y="1596891"/>
            <a:ext cx="6583302" cy="4392000"/>
          </a:xfrm>
          <a:prstGeom prst="rect">
            <a:avLst/>
          </a:prstGeom>
        </p:spPr>
      </p:pic>
      <p:sp>
        <p:nvSpPr>
          <p:cNvPr id="7" name="Slide Number Placeholder 6"/>
          <p:cNvSpPr>
            <a:spLocks noGrp="1"/>
          </p:cNvSpPr>
          <p:nvPr>
            <p:ph type="sldNum" sz="quarter" idx="12"/>
          </p:nvPr>
        </p:nvSpPr>
        <p:spPr/>
        <p:txBody>
          <a:bodyPr/>
          <a:lstStyle/>
          <a:p>
            <a:fld id="{4FAB73BC-B049-4115-A692-8D63A059BFB8}" type="slidenum">
              <a:rPr lang="en-US" smtClean="0"/>
              <a:pPr/>
              <a:t>9</a:t>
            </a:fld>
            <a:endParaRPr lang="en-US" dirty="0"/>
          </a:p>
        </p:txBody>
      </p:sp>
    </p:spTree>
    <p:custDataLst>
      <p:tags r:id="rId1"/>
    </p:custDataLst>
    <p:extLst>
      <p:ext uri="{BB962C8B-B14F-4D97-AF65-F5344CB8AC3E}">
        <p14:creationId xmlns:p14="http://schemas.microsoft.com/office/powerpoint/2010/main" val="37191255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INTEGRAL" val="JptKkINP"/>
  <p:tag name="ARTICULATE_PROJECT_OPEN" val="0"/>
  <p:tag name="ARTICULATE_SLIDE_COUNT" val="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1630</TotalTime>
  <Words>916</Words>
  <Application>Microsoft Office PowerPoint</Application>
  <PresentationFormat>Personalizzato</PresentationFormat>
  <Paragraphs>111</Paragraphs>
  <Slides>16</Slides>
  <Notes>4</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Integral</vt:lpstr>
      <vt:lpstr>Social skills, what does it mean. The importance of interpersonal skills in professional life.</vt:lpstr>
      <vt:lpstr>Objectives</vt:lpstr>
      <vt:lpstr>What are soft skills?</vt:lpstr>
      <vt:lpstr>What are soft skills?</vt:lpstr>
      <vt:lpstr>What are the soft skills in daily life?</vt:lpstr>
      <vt:lpstr>What are the soft skills in daily life?</vt:lpstr>
      <vt:lpstr>What are the soft skills in daily life?</vt:lpstr>
      <vt:lpstr>What are the soft skills in daily life?</vt:lpstr>
      <vt:lpstr>ACTIVITY</vt:lpstr>
      <vt:lpstr>How are interpersonal skills relevant to professional life? (from Soteris Phoraris)</vt:lpstr>
      <vt:lpstr>They Expand Your Opportunities</vt:lpstr>
      <vt:lpstr>They Make You Relatable</vt:lpstr>
      <vt:lpstr>They enable you showing Social Awareness</vt:lpstr>
      <vt:lpstr>THey make you Foster and Maintain Personal Relationships</vt:lpstr>
      <vt:lpstr>They Make You an Effective Leader</vt:lpstr>
      <vt:lpstr>Soft skills applied in professional life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Utente</cp:lastModifiedBy>
  <cp:revision>161</cp:revision>
  <dcterms:created xsi:type="dcterms:W3CDTF">2017-12-19T15:29:47Z</dcterms:created>
  <dcterms:modified xsi:type="dcterms:W3CDTF">2018-05-14T09:01:49Z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764A306A-EE9E-483F-9388-D494C5A6E4F8</vt:lpwstr>
  </property>
  <property fmtid="{D5CDD505-2E9C-101B-9397-08002B2CF9AE}" pid="3" name="ArticulatePath">
    <vt:lpwstr>Migreat ppt TEMPLATE</vt:lpwstr>
  </property>
</Properties>
</file>