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58" r:id="rId3"/>
    <p:sldId id="259" r:id="rId4"/>
    <p:sldId id="274" r:id="rId5"/>
    <p:sldId id="257" r:id="rId6"/>
    <p:sldId id="260" r:id="rId7"/>
    <p:sldId id="262" r:id="rId8"/>
    <p:sldId id="261" r:id="rId9"/>
    <p:sldId id="263" r:id="rId10"/>
    <p:sldId id="264" r:id="rId11"/>
    <p:sldId id="265" r:id="rId12"/>
    <p:sldId id="266" r:id="rId13"/>
    <p:sldId id="267" r:id="rId14"/>
    <p:sldId id="268" r:id="rId15"/>
    <p:sldId id="280" r:id="rId16"/>
    <p:sldId id="269" r:id="rId17"/>
    <p:sldId id="281" r:id="rId18"/>
    <p:sldId id="276" r:id="rId19"/>
    <p:sldId id="271" r:id="rId20"/>
    <p:sldId id="282" r:id="rId21"/>
    <p:sldId id="270" r:id="rId22"/>
    <p:sldId id="279" r:id="rId23"/>
    <p:sldId id="273" r:id="rId24"/>
    <p:sldId id="275" r:id="rId25"/>
    <p:sldId id="277" r:id="rId26"/>
    <p:sldId id="278"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6D75"/>
    <a:srgbClr val="A9A57C"/>
    <a:srgbClr val="9CBEBD"/>
    <a:srgbClr val="7EA8B4"/>
    <a:srgbClr val="AB9974"/>
    <a:srgbClr val="47C7EB"/>
    <a:srgbClr val="DB354D"/>
    <a:srgbClr val="E3A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91184" autoAdjust="0"/>
  </p:normalViewPr>
  <p:slideViewPr>
    <p:cSldViewPr snapToGrid="0">
      <p:cViewPr varScale="1">
        <p:scale>
          <a:sx n="63" d="100"/>
          <a:sy n="63" d="100"/>
        </p:scale>
        <p:origin x="7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First Impressions</c:v>
                </c:pt>
              </c:strCache>
            </c:strRef>
          </c:tx>
          <c:explosion val="1"/>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C0F-4951-A7E5-088959A9C68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C0F-4951-A7E5-088959A9C68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C0F-4951-A7E5-088959A9C68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C0F-4951-A7E5-088959A9C68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3"/>
                <c:pt idx="0">
                  <c:v>Body language &amp; appearance </c:v>
                </c:pt>
                <c:pt idx="1">
                  <c:v>Voice &amp; tone</c:v>
                </c:pt>
                <c:pt idx="2">
                  <c:v>The words said</c:v>
                </c:pt>
              </c:strCache>
            </c:strRef>
          </c:cat>
          <c:val>
            <c:numRef>
              <c:f>Sheet1!$B$2:$B$5</c:f>
              <c:numCache>
                <c:formatCode>General</c:formatCode>
                <c:ptCount val="4"/>
                <c:pt idx="0">
                  <c:v>55</c:v>
                </c:pt>
                <c:pt idx="1">
                  <c:v>38</c:v>
                </c:pt>
                <c:pt idx="2">
                  <c:v>7</c:v>
                </c:pt>
              </c:numCache>
            </c:numRef>
          </c:val>
          <c:extLst>
            <c:ext xmlns:c16="http://schemas.microsoft.com/office/drawing/2014/chart" uri="{C3380CC4-5D6E-409C-BE32-E72D297353CC}">
              <c16:uniqueId val="{00000008-CC0F-4951-A7E5-088959A9C68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ayout>
        <c:manualLayout>
          <c:xMode val="edge"/>
          <c:yMode val="edge"/>
          <c:x val="0.65365195996065018"/>
          <c:y val="0.48353813976426774"/>
          <c:w val="0.33795320426446696"/>
          <c:h val="0.1652975388746997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89615-5283-4ED8-A1C8-BD4EA17902C0}" type="datetimeFigureOut">
              <a:rPr lang="en-GB" smtClean="0"/>
              <a:t>17/07/2018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748B2-7BBB-4B8D-9690-2A4E53DBCE9F}" type="slidenum">
              <a:rPr lang="en-GB" smtClean="0"/>
              <a:t>‹#›</a:t>
            </a:fld>
            <a:endParaRPr lang="en-GB"/>
          </a:p>
        </p:txBody>
      </p:sp>
    </p:spTree>
    <p:extLst>
      <p:ext uri="{BB962C8B-B14F-4D97-AF65-F5344CB8AC3E}">
        <p14:creationId xmlns:p14="http://schemas.microsoft.com/office/powerpoint/2010/main" val="2891949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Answers might include things like: </a:t>
            </a:r>
          </a:p>
          <a:p>
            <a:r>
              <a:rPr lang="en-GB" dirty="0"/>
              <a:t>What the person looks like, whether they look happy or bored with your answers, if they seem interested in you, if they seem like the kind of people you would like to work with, how formal or informal they are, if they are making gestures to others, body</a:t>
            </a:r>
            <a:r>
              <a:rPr lang="en-GB" baseline="0" dirty="0"/>
              <a:t> language and gestures to give clues as to how well the interview is going.</a:t>
            </a:r>
          </a:p>
          <a:p>
            <a:endParaRPr lang="en-GB" baseline="0" dirty="0"/>
          </a:p>
          <a:p>
            <a:r>
              <a:rPr lang="en-GB" baseline="0" dirty="0"/>
              <a:t>Conclusion: When meeting face to face there is a lot of information you are giving to one another that is important. Being able to read body language can help give you clues as to what to do to make a more positive impression and can help build rapport.</a:t>
            </a:r>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3</a:t>
            </a:fld>
            <a:endParaRPr lang="en-GB"/>
          </a:p>
        </p:txBody>
      </p:sp>
    </p:spTree>
    <p:extLst>
      <p:ext uri="{BB962C8B-B14F-4D97-AF65-F5344CB8AC3E}">
        <p14:creationId xmlns:p14="http://schemas.microsoft.com/office/powerpoint/2010/main" val="33371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Up and to the Left:</a:t>
            </a:r>
            <a:r>
              <a:rPr lang="en-GB" sz="1200" b="0" i="0" kern="1200" dirty="0">
                <a:solidFill>
                  <a:schemeClr val="tx1"/>
                </a:solidFill>
                <a:effectLst/>
                <a:latin typeface="+mn-lt"/>
                <a:ea typeface="+mn-ea"/>
                <a:cs typeface="+mn-cs"/>
              </a:rPr>
              <a:t> Indicates a visually constructed Images. If you asked someone to "Imagine an ice cream sundae with a red cherry on top", this would be the direction their eyes moved. In their mind they are "Visually Constructing" an ice cream sundae with a cherry in their mind.</a:t>
            </a:r>
          </a:p>
          <a:p>
            <a:r>
              <a:rPr lang="en-GB" sz="1200" b="1" i="0" kern="1200" dirty="0">
                <a:solidFill>
                  <a:schemeClr val="tx1"/>
                </a:solidFill>
                <a:effectLst/>
                <a:latin typeface="+mn-lt"/>
                <a:ea typeface="+mn-ea"/>
                <a:cs typeface="+mn-cs"/>
              </a:rPr>
              <a:t>Up and to the Right:</a:t>
            </a:r>
            <a:r>
              <a:rPr lang="en-GB" sz="1200" b="0" i="0" kern="1200" dirty="0">
                <a:solidFill>
                  <a:schemeClr val="tx1"/>
                </a:solidFill>
                <a:effectLst/>
                <a:latin typeface="+mn-lt"/>
                <a:ea typeface="+mn-ea"/>
                <a:cs typeface="+mn-cs"/>
              </a:rPr>
              <a:t> Indicates a Visually Remembered Images. If you asked someone to "What </a:t>
            </a:r>
            <a:r>
              <a:rPr lang="en-GB" sz="1200" b="0" i="0" kern="1200" dirty="0" err="1">
                <a:solidFill>
                  <a:schemeClr val="tx1"/>
                </a:solidFill>
                <a:effectLst/>
                <a:latin typeface="+mn-lt"/>
                <a:ea typeface="+mn-ea"/>
                <a:cs typeface="+mn-cs"/>
              </a:rPr>
              <a:t>color</a:t>
            </a:r>
            <a:r>
              <a:rPr lang="en-GB" sz="1200" b="0" i="0" kern="1200" dirty="0">
                <a:solidFill>
                  <a:schemeClr val="tx1"/>
                </a:solidFill>
                <a:effectLst/>
                <a:latin typeface="+mn-lt"/>
                <a:ea typeface="+mn-ea"/>
                <a:cs typeface="+mn-cs"/>
              </a:rPr>
              <a:t> shirt or blouse did you wear yesterday?", this would be the direction their eyes moved. In their mind they are "Visually Remembering" the </a:t>
            </a:r>
            <a:r>
              <a:rPr lang="en-GB" sz="1200" b="0" i="0" kern="1200" dirty="0" err="1">
                <a:solidFill>
                  <a:schemeClr val="tx1"/>
                </a:solidFill>
                <a:effectLst/>
                <a:latin typeface="+mn-lt"/>
                <a:ea typeface="+mn-ea"/>
                <a:cs typeface="+mn-cs"/>
              </a:rPr>
              <a:t>color</a:t>
            </a: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To the Left:</a:t>
            </a:r>
            <a:r>
              <a:rPr lang="en-GB" sz="1200" b="0" i="0" kern="1200" dirty="0">
                <a:solidFill>
                  <a:schemeClr val="tx1"/>
                </a:solidFill>
                <a:effectLst/>
                <a:latin typeface="+mn-lt"/>
                <a:ea typeface="+mn-ea"/>
                <a:cs typeface="+mn-cs"/>
              </a:rPr>
              <a:t> Indicates an Auditory Construct thought. If you asked someone to "Try and </a:t>
            </a:r>
            <a:r>
              <a:rPr lang="en-GB" sz="1200" b="0" i="0" kern="1200" dirty="0" err="1">
                <a:solidFill>
                  <a:schemeClr val="tx1"/>
                </a:solidFill>
                <a:effectLst/>
                <a:latin typeface="+mn-lt"/>
                <a:ea typeface="+mn-ea"/>
                <a:cs typeface="+mn-cs"/>
              </a:rPr>
              <a:t>ceate</a:t>
            </a:r>
            <a:r>
              <a:rPr lang="en-GB" sz="1200" b="0" i="0" kern="1200" dirty="0">
                <a:solidFill>
                  <a:schemeClr val="tx1"/>
                </a:solidFill>
                <a:effectLst/>
                <a:latin typeface="+mn-lt"/>
                <a:ea typeface="+mn-ea"/>
                <a:cs typeface="+mn-cs"/>
              </a:rPr>
              <a:t> the sound of a speeding train in your head", this would be the direction their eyes moved. In their mind they are imagining and creating the sound of a speeding train.</a:t>
            </a:r>
          </a:p>
          <a:p>
            <a:r>
              <a:rPr lang="en-GB" sz="1200" b="1" i="0" kern="1200" dirty="0">
                <a:solidFill>
                  <a:schemeClr val="tx1"/>
                </a:solidFill>
                <a:effectLst/>
                <a:latin typeface="+mn-lt"/>
                <a:ea typeface="+mn-ea"/>
                <a:cs typeface="+mn-cs"/>
              </a:rPr>
              <a:t>To the Right:</a:t>
            </a:r>
            <a:r>
              <a:rPr lang="en-GB" sz="1200" b="0" i="0" kern="1200" dirty="0">
                <a:solidFill>
                  <a:schemeClr val="tx1"/>
                </a:solidFill>
                <a:effectLst/>
                <a:latin typeface="+mn-lt"/>
                <a:ea typeface="+mn-ea"/>
                <a:cs typeface="+mn-cs"/>
              </a:rPr>
              <a:t> Indicates an Auditory Memory. If you asked someone to "Remember what the National Anthem sounds like", this would be the direction their eyes moved in while remembering the song.</a:t>
            </a:r>
          </a:p>
          <a:p>
            <a:r>
              <a:rPr lang="en-GB" sz="1200" b="1" i="0" kern="1200" dirty="0">
                <a:solidFill>
                  <a:schemeClr val="tx1"/>
                </a:solidFill>
                <a:effectLst/>
                <a:latin typeface="+mn-lt"/>
                <a:ea typeface="+mn-ea"/>
                <a:cs typeface="+mn-cs"/>
              </a:rPr>
              <a:t>Down and to the Left:</a:t>
            </a:r>
            <a:r>
              <a:rPr lang="en-GB" sz="1200" b="0" i="0" kern="1200" dirty="0">
                <a:solidFill>
                  <a:schemeClr val="tx1"/>
                </a:solidFill>
                <a:effectLst/>
                <a:latin typeface="+mn-lt"/>
                <a:ea typeface="+mn-ea"/>
                <a:cs typeface="+mn-cs"/>
              </a:rPr>
              <a:t> Indicates a Feeling / </a:t>
            </a:r>
            <a:r>
              <a:rPr lang="en-GB" sz="1200" b="0" i="0" kern="1200" dirty="0" err="1">
                <a:solidFill>
                  <a:schemeClr val="tx1"/>
                </a:solidFill>
                <a:effectLst/>
                <a:latin typeface="+mn-lt"/>
                <a:ea typeface="+mn-ea"/>
                <a:cs typeface="+mn-cs"/>
              </a:rPr>
              <a:t>Kinesthetic</a:t>
            </a:r>
            <a:r>
              <a:rPr lang="en-GB" sz="1200" b="0" i="0" kern="1200" dirty="0">
                <a:solidFill>
                  <a:schemeClr val="tx1"/>
                </a:solidFill>
                <a:effectLst/>
                <a:latin typeface="+mn-lt"/>
                <a:ea typeface="+mn-ea"/>
                <a:cs typeface="+mn-cs"/>
              </a:rPr>
              <a:t> / Sensory impression that is being created. If you asked someone to "Can you remember the taste of chocolate?", this would be the direction their eyes moved in while they recalled a smell, feeling, or taste of eating chocolate.</a:t>
            </a:r>
          </a:p>
          <a:p>
            <a:r>
              <a:rPr lang="en-GB" sz="1200" b="1" i="0" kern="1200" dirty="0">
                <a:solidFill>
                  <a:schemeClr val="tx1"/>
                </a:solidFill>
                <a:effectLst/>
                <a:latin typeface="+mn-lt"/>
                <a:ea typeface="+mn-ea"/>
                <a:cs typeface="+mn-cs"/>
              </a:rPr>
              <a:t>Down and To the Right:</a:t>
            </a:r>
            <a:r>
              <a:rPr lang="en-GB" sz="1200" b="0" i="0" kern="1200" dirty="0">
                <a:solidFill>
                  <a:schemeClr val="tx1"/>
                </a:solidFill>
                <a:effectLst/>
                <a:latin typeface="+mn-lt"/>
                <a:ea typeface="+mn-ea"/>
                <a:cs typeface="+mn-cs"/>
              </a:rPr>
              <a:t> Indicates an Internal Dialog. This is the direction of someone's eyes as they "talk to themselves."</a:t>
            </a:r>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17</a:t>
            </a:fld>
            <a:endParaRPr lang="en-GB"/>
          </a:p>
        </p:txBody>
      </p:sp>
    </p:spTree>
    <p:extLst>
      <p:ext uri="{BB962C8B-B14F-4D97-AF65-F5344CB8AC3E}">
        <p14:creationId xmlns:p14="http://schemas.microsoft.com/office/powerpoint/2010/main" val="1531056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18</a:t>
            </a:fld>
            <a:endParaRPr lang="en-GB"/>
          </a:p>
        </p:txBody>
      </p:sp>
    </p:spTree>
    <p:extLst>
      <p:ext uri="{BB962C8B-B14F-4D97-AF65-F5344CB8AC3E}">
        <p14:creationId xmlns:p14="http://schemas.microsoft.com/office/powerpoint/2010/main" val="263528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Rapport is a state of harmonious understanding with another individual or group that enables greater and easier communication.  In other words rapport is getting on well with another person, or group of people, by having things in common, this makes the communication process easier and usually more effective. </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19</a:t>
            </a:fld>
            <a:endParaRPr lang="en-GB"/>
          </a:p>
        </p:txBody>
      </p:sp>
    </p:spTree>
    <p:extLst>
      <p:ext uri="{BB962C8B-B14F-4D97-AF65-F5344CB8AC3E}">
        <p14:creationId xmlns:p14="http://schemas.microsoft.com/office/powerpoint/2010/main" val="2269860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Rapport is a state of harmonious understanding with another individual or group that enables greater and easier communication.  In other words rapport is getting on well with another person, or group of people, by having things in common, this makes the communication process easier and usually more effective. </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20</a:t>
            </a:fld>
            <a:endParaRPr lang="en-GB"/>
          </a:p>
        </p:txBody>
      </p:sp>
    </p:spTree>
    <p:extLst>
      <p:ext uri="{BB962C8B-B14F-4D97-AF65-F5344CB8AC3E}">
        <p14:creationId xmlns:p14="http://schemas.microsoft.com/office/powerpoint/2010/main" val="1252868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Description:</a:t>
            </a:r>
            <a:br>
              <a:rPr lang="en-GB" sz="1200" dirty="0"/>
            </a:br>
            <a:r>
              <a:rPr lang="en-GB" sz="1200" dirty="0"/>
              <a:t>Tell everyone to find a partner in the room, preferably someone you don't know very well or don't work with often. Decide who is A and who is B. You will face your partner and an easy way to begin is to stand with your palms open and facing each other but not touching. Instruct the pairs that when you say Go, A will begin to move and B will follow or mirror the movements of A. Instruct them that the point is to move slowly and precisely, so that you would have trouble telling who is leading and following. Tell them to keep eye contact, don't look at the hands or any other part that is moving.</a:t>
            </a:r>
          </a:p>
          <a:p>
            <a:r>
              <a:rPr lang="en-GB" sz="1200" dirty="0"/>
              <a:t>Tell them after a little while you as the facilitator will call out SWITCH. When that happens then B is the leader and A is the follower. This should be a fluid transition. Eventually there is no way to tell which player is leading the exercise. The focus is being shared rather than taken by one player or the other.</a:t>
            </a:r>
          </a:p>
          <a:p>
            <a:endParaRPr lang="en-GB" sz="1200" b="1" dirty="0"/>
          </a:p>
          <a:p>
            <a:r>
              <a:rPr lang="en-GB" sz="1200" b="1" i="1" dirty="0"/>
              <a:t>Tips:</a:t>
            </a:r>
            <a:br>
              <a:rPr lang="en-GB" sz="1200" i="1" dirty="0"/>
            </a:br>
            <a:r>
              <a:rPr lang="en-GB" sz="1200" i="1" dirty="0"/>
              <a:t>Time it. I usually give 2 minutes. - When explaining how it is played pull someone up with you and show how it is done. You be the leader. - When explaining the that the purpose is not to try and mess up your partner, you can make real big, fast and crazy moves so that the volunteer who is your demo partner can't keep up. Usually gets a laugh. - When explaining about calling out Switch! make sure you say only you as the facilitator will call Switch. </a:t>
            </a:r>
            <a:br>
              <a:rPr lang="en-GB" sz="1200" dirty="0"/>
            </a:br>
            <a:br>
              <a:rPr lang="en-GB" sz="1200" dirty="0"/>
            </a:br>
            <a:endParaRPr lang="en-GB" sz="1200" dirty="0"/>
          </a:p>
          <a:p>
            <a:r>
              <a:rPr lang="en-GB" sz="1200" b="1" dirty="0"/>
              <a:t>Discussion:</a:t>
            </a:r>
            <a:br>
              <a:rPr lang="en-GB" sz="1200" dirty="0"/>
            </a:br>
            <a:r>
              <a:rPr lang="en-GB" sz="1200" dirty="0"/>
              <a:t>Usually at the end there is clapping or laughter or sighs of relief. Wait for that to die down and then ask them, "So, what did you think?" “How did it go?” “How did you</a:t>
            </a:r>
            <a:r>
              <a:rPr lang="en-GB" sz="1200" baseline="0" dirty="0"/>
              <a:t> feel?”</a:t>
            </a:r>
            <a:endParaRPr lang="en-GB" sz="1200" dirty="0"/>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21</a:t>
            </a:fld>
            <a:endParaRPr lang="en-GB"/>
          </a:p>
        </p:txBody>
      </p:sp>
    </p:spTree>
    <p:extLst>
      <p:ext uri="{BB962C8B-B14F-4D97-AF65-F5344CB8AC3E}">
        <p14:creationId xmlns:p14="http://schemas.microsoft.com/office/powerpoint/2010/main" val="41953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22</a:t>
            </a:fld>
            <a:endParaRPr lang="en-GB"/>
          </a:p>
        </p:txBody>
      </p:sp>
    </p:spTree>
    <p:extLst>
      <p:ext uri="{BB962C8B-B14F-4D97-AF65-F5344CB8AC3E}">
        <p14:creationId xmlns:p14="http://schemas.microsoft.com/office/powerpoint/2010/main" val="349559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26</a:t>
            </a:fld>
            <a:endParaRPr lang="en-GB"/>
          </a:p>
        </p:txBody>
      </p:sp>
    </p:spTree>
    <p:extLst>
      <p:ext uri="{BB962C8B-B14F-4D97-AF65-F5344CB8AC3E}">
        <p14:creationId xmlns:p14="http://schemas.microsoft.com/office/powerpoint/2010/main" val="3470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Overview :</a:t>
            </a:r>
          </a:p>
          <a:p>
            <a:r>
              <a:rPr lang="en-GB" sz="1200" dirty="0"/>
              <a:t>Body language speaks louder than any words you can ever utter. Whether you’re telling people that you love them, you’re angry with them, or don’t care less about them, your body movements reveal your thoughts, moods, and attitudes. Both consciously and sub-consciously your body tells observers what’s really going on with you.</a:t>
            </a:r>
          </a:p>
          <a:p>
            <a:r>
              <a:rPr lang="en-GB" sz="1200" dirty="0"/>
              <a:t> </a:t>
            </a:r>
            <a:br>
              <a:rPr lang="en-GB" sz="1200" dirty="0"/>
            </a:br>
            <a:r>
              <a:rPr lang="en-GB" sz="1200" dirty="0"/>
              <a:t>Time / 10 minutes</a:t>
            </a:r>
          </a:p>
          <a:p>
            <a:br>
              <a:rPr lang="en-GB" sz="1200" dirty="0"/>
            </a:br>
            <a:r>
              <a:rPr lang="en-GB" sz="1200" dirty="0"/>
              <a:t>Instructions and set up :</a:t>
            </a:r>
          </a:p>
          <a:p>
            <a:r>
              <a:rPr lang="en-GB" sz="1200" dirty="0"/>
              <a:t>1. Explain to the group that you are going to give them a series of instructions, which you would like them to copy as fast as they can</a:t>
            </a:r>
          </a:p>
          <a:p>
            <a:r>
              <a:rPr lang="en-GB" sz="1200" dirty="0"/>
              <a:t>2. State the following actions as YOU do them:</a:t>
            </a:r>
          </a:p>
          <a:p>
            <a:r>
              <a:rPr lang="en-GB" sz="1200" dirty="0"/>
              <a:t>• Put your hand to your nose</a:t>
            </a:r>
            <a:br>
              <a:rPr lang="en-GB" sz="1200" dirty="0"/>
            </a:br>
            <a:r>
              <a:rPr lang="en-GB" sz="1200" dirty="0"/>
              <a:t>• Clap your hands</a:t>
            </a:r>
            <a:br>
              <a:rPr lang="en-GB" sz="1200" dirty="0"/>
            </a:br>
            <a:r>
              <a:rPr lang="en-GB" sz="1200" dirty="0"/>
              <a:t>• Stand up</a:t>
            </a:r>
            <a:br>
              <a:rPr lang="en-GB" sz="1200" dirty="0"/>
            </a:br>
            <a:r>
              <a:rPr lang="en-GB" sz="1200" dirty="0"/>
              <a:t>• Touch your shoulder</a:t>
            </a:r>
            <a:br>
              <a:rPr lang="en-GB" sz="1200" dirty="0"/>
            </a:br>
            <a:r>
              <a:rPr lang="en-GB" sz="1200" dirty="0"/>
              <a:t>• Sit down</a:t>
            </a:r>
            <a:br>
              <a:rPr lang="en-GB" sz="1200" dirty="0"/>
            </a:br>
            <a:r>
              <a:rPr lang="en-GB" sz="1200" dirty="0"/>
              <a:t>• Stamp your foot</a:t>
            </a:r>
            <a:br>
              <a:rPr lang="en-GB" sz="1200" dirty="0"/>
            </a:br>
            <a:r>
              <a:rPr lang="en-GB" sz="1200" dirty="0"/>
              <a:t>• Cross your arms</a:t>
            </a:r>
            <a:br>
              <a:rPr lang="en-GB" sz="1200" dirty="0"/>
            </a:br>
            <a:r>
              <a:rPr lang="en-GB" sz="1200" dirty="0"/>
              <a:t>• Put your hand to your mouth – BUT WHILE SAYING THIS PUT YOUR HAND TO YOUR NOSE</a:t>
            </a:r>
          </a:p>
          <a:p>
            <a:endParaRPr lang="en-GB" sz="1200" dirty="0"/>
          </a:p>
          <a:p>
            <a:r>
              <a:rPr lang="en-GB" sz="1200" dirty="0"/>
              <a:t>3. Observe the number of group members who copy what you did rather than what you said.</a:t>
            </a:r>
          </a:p>
          <a:p>
            <a:r>
              <a:rPr lang="en-GB" sz="1200" dirty="0"/>
              <a:t> </a:t>
            </a:r>
          </a:p>
          <a:p>
            <a:r>
              <a:rPr lang="en-GB" sz="1200" dirty="0"/>
              <a:t>What's the point from this activity ? </a:t>
            </a:r>
          </a:p>
          <a:p>
            <a:r>
              <a:rPr lang="en-GB" sz="1200" dirty="0"/>
              <a:t>Facilitate discussion on how body language can reinforce verbal communication, however it can also be stronger than verbal communication – it is important that we are aware of our body language in order to ensure we are projecting the right message.</a:t>
            </a:r>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4</a:t>
            </a:fld>
            <a:endParaRPr lang="en-GB"/>
          </a:p>
        </p:txBody>
      </p:sp>
    </p:spTree>
    <p:extLst>
      <p:ext uri="{BB962C8B-B14F-4D97-AF65-F5344CB8AC3E}">
        <p14:creationId xmlns:p14="http://schemas.microsoft.com/office/powerpoint/2010/main" val="170068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you every been standing a train</a:t>
            </a:r>
            <a:r>
              <a:rPr lang="en-GB" baseline="0" dirty="0"/>
              <a:t> station where you knew a train was about to coming rushing through and not stop and even though you see and hear it I in advance you still flinch when it passes through? You know it isn’t going to harm you and yet it can it can still feel terrifying. Have you ever wondered why?</a:t>
            </a:r>
          </a:p>
          <a:p>
            <a:r>
              <a:rPr lang="en-GB" baseline="0" dirty="0"/>
              <a:t>The truth lies behind the fact that we have 3 brains…</a:t>
            </a:r>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5</a:t>
            </a:fld>
            <a:endParaRPr lang="en-GB"/>
          </a:p>
        </p:txBody>
      </p:sp>
    </p:spTree>
    <p:extLst>
      <p:ext uri="{BB962C8B-B14F-4D97-AF65-F5344CB8AC3E}">
        <p14:creationId xmlns:p14="http://schemas.microsoft.com/office/powerpoint/2010/main" val="2996801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Thousands of years ago humans were exposed to dangers on a regular basis. Their main jobs were to hunt, gather and mate.</a:t>
            </a:r>
          </a:p>
          <a:p>
            <a:endParaRPr lang="en-GB" sz="1200" dirty="0"/>
          </a:p>
          <a:p>
            <a:r>
              <a:rPr lang="en-GB" sz="1200" dirty="0"/>
              <a:t>When in danger humans had 2 responses either to run or fight , we call this the ‘fight or flight response’ and there was only a second or two to make the decision.</a:t>
            </a:r>
          </a:p>
          <a:p>
            <a:endParaRPr lang="en-GB" sz="1200" dirty="0"/>
          </a:p>
          <a:p>
            <a:r>
              <a:rPr lang="en-GB" sz="1200" dirty="0"/>
              <a:t>The limbic and reptilian brains helped human beings survive by working together and using reflexes. Overall we don’t have much control over our physiological responses or these first 2 brains.</a:t>
            </a:r>
          </a:p>
          <a:p>
            <a:endParaRPr lang="en-GB" sz="1200" dirty="0"/>
          </a:p>
          <a:p>
            <a:r>
              <a:rPr lang="en-GB" sz="1200" dirty="0"/>
              <a:t>In more modern times we have learned to use our Neo-cortex brain to help us supress our emotions in certain situations. </a:t>
            </a:r>
          </a:p>
          <a:p>
            <a:endParaRPr lang="en-GB" sz="1200" dirty="0"/>
          </a:p>
          <a:p>
            <a:r>
              <a:rPr lang="en-GB" sz="1200" i="1" dirty="0"/>
              <a:t>Imagine you are involved in a heated argument with another person, your more primitive brains could sense danger and make you feel uneasy. Your logical Neo-cortex brain knows you are probably not going to be harmed and that the ‘fear’ you sense is probably not real so the ‘fight or flight response’ is not needed.</a:t>
            </a:r>
          </a:p>
          <a:p>
            <a:endParaRPr lang="en-GB" sz="1200" i="1" dirty="0"/>
          </a:p>
          <a:p>
            <a:r>
              <a:rPr lang="en-GB" sz="1200" dirty="0"/>
              <a:t>Because of our primitive brains it is almost impossible to supress our physiological responses and impulses.</a:t>
            </a:r>
          </a:p>
          <a:p>
            <a:endParaRPr lang="en-GB" sz="1200" dirty="0"/>
          </a:p>
          <a:p>
            <a:r>
              <a:rPr lang="en-GB" sz="1200" dirty="0"/>
              <a:t>No matter how hard we try we will always make certain gestures that give away our true feelings and thoughts.</a:t>
            </a:r>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6</a:t>
            </a:fld>
            <a:endParaRPr lang="en-GB"/>
          </a:p>
        </p:txBody>
      </p:sp>
    </p:spTree>
    <p:extLst>
      <p:ext uri="{BB962C8B-B14F-4D97-AF65-F5344CB8AC3E}">
        <p14:creationId xmlns:p14="http://schemas.microsoft.com/office/powerpoint/2010/main" val="132283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let’s start observing different body language elements used by people in different scenarios….</a:t>
            </a:r>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7</a:t>
            </a:fld>
            <a:endParaRPr lang="en-GB"/>
          </a:p>
        </p:txBody>
      </p:sp>
    </p:spTree>
    <p:extLst>
      <p:ext uri="{BB962C8B-B14F-4D97-AF65-F5344CB8AC3E}">
        <p14:creationId xmlns:p14="http://schemas.microsoft.com/office/powerpoint/2010/main" val="349965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If you are going for job interview or speaking to an audience its important to know if they are interested in what you are saying or doing.</a:t>
            </a:r>
          </a:p>
          <a:p>
            <a:r>
              <a:rPr lang="en-GB" dirty="0"/>
              <a:t>Even if you feel you are performing well it doesn’t necessarily mean you are getting your message across or answering the questions in way that will get you’re the job.</a:t>
            </a:r>
          </a:p>
          <a:p>
            <a:endParaRPr lang="en-GB" dirty="0"/>
          </a:p>
          <a:p>
            <a:r>
              <a:rPr lang="en-GB" dirty="0"/>
              <a:t>If you have the ability to recognise that someone isn’t interested then you can quickly make some adjustments.</a:t>
            </a:r>
          </a:p>
          <a:p>
            <a:endParaRPr lang="en-GB" dirty="0"/>
          </a:p>
          <a:p>
            <a:r>
              <a:rPr lang="en-GB" dirty="0"/>
              <a:t>So let’s first have a look at some gestures that can demonstrate that someone is interested.</a:t>
            </a:r>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8</a:t>
            </a:fld>
            <a:endParaRPr lang="en-GB"/>
          </a:p>
        </p:txBody>
      </p:sp>
    </p:spTree>
    <p:extLst>
      <p:ext uri="{BB962C8B-B14F-4D97-AF65-F5344CB8AC3E}">
        <p14:creationId xmlns:p14="http://schemas.microsoft.com/office/powerpoint/2010/main" val="30025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to decide whose body language is displaying signs of boredom and interest and why. </a:t>
            </a:r>
          </a:p>
          <a:p>
            <a:endParaRPr lang="en-GB" dirty="0"/>
          </a:p>
          <a:p>
            <a:r>
              <a:rPr lang="en-GB" dirty="0"/>
              <a:t>What other signs are there of boredom?</a:t>
            </a:r>
          </a:p>
          <a:p>
            <a:endParaRPr lang="en-GB" dirty="0"/>
          </a:p>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9</a:t>
            </a:fld>
            <a:endParaRPr lang="en-GB"/>
          </a:p>
        </p:txBody>
      </p:sp>
    </p:spTree>
    <p:extLst>
      <p:ext uri="{BB962C8B-B14F-4D97-AF65-F5344CB8AC3E}">
        <p14:creationId xmlns:p14="http://schemas.microsoft.com/office/powerpoint/2010/main" val="1964653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15</a:t>
            </a:fld>
            <a:endParaRPr lang="en-GB"/>
          </a:p>
        </p:txBody>
      </p:sp>
    </p:spTree>
    <p:extLst>
      <p:ext uri="{BB962C8B-B14F-4D97-AF65-F5344CB8AC3E}">
        <p14:creationId xmlns:p14="http://schemas.microsoft.com/office/powerpoint/2010/main" val="3745246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B748B2-7BBB-4B8D-9690-2A4E53DBCE9F}" type="slidenum">
              <a:rPr lang="en-GB" smtClean="0"/>
              <a:t>16</a:t>
            </a:fld>
            <a:endParaRPr lang="en-GB"/>
          </a:p>
        </p:txBody>
      </p:sp>
    </p:spTree>
    <p:extLst>
      <p:ext uri="{BB962C8B-B14F-4D97-AF65-F5344CB8AC3E}">
        <p14:creationId xmlns:p14="http://schemas.microsoft.com/office/powerpoint/2010/main" val="320395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sv-SE"/>
              <a:t>Klicka här för att ändra mall för rubrikformat</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sv-SE"/>
              <a:t>Klicka här för att ändra mall för rubrikformat</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96DFF08F-DC6B-4601-B491-B0F83F6DD2DA}" type="datetimeFigureOut">
              <a:rPr lang="en-US" dirty="0"/>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7/17/2018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sv-SE"/>
              <a:t>Redigera format för bakgrundstext</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7/17/2018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7/17/2018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7/17/2018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sv-SE"/>
              <a:t>Klicka här för att ändra mall för rubrikformat</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
        <p:nvSpPr>
          <p:cNvPr id="5" name="Date Placeholder 4"/>
          <p:cNvSpPr>
            <a:spLocks noGrp="1"/>
          </p:cNvSpPr>
          <p:nvPr>
            <p:ph type="dt" sz="half" idx="10"/>
          </p:nvPr>
        </p:nvSpPr>
        <p:spPr/>
        <p:txBody>
          <a:bodyPr/>
          <a:lstStyle/>
          <a:p>
            <a:fld id="{96DFF08F-DC6B-4601-B491-B0F83F6DD2DA}" type="datetimeFigureOut">
              <a:rPr lang="en-US" dirty="0"/>
              <a:t>7/17/2018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Date Placeholder 4"/>
          <p:cNvSpPr>
            <a:spLocks noGrp="1"/>
          </p:cNvSpPr>
          <p:nvPr>
            <p:ph type="dt" sz="half" idx="10"/>
          </p:nvPr>
        </p:nvSpPr>
        <p:spPr/>
        <p:txBody>
          <a:bodyPr/>
          <a:lstStyle/>
          <a:p>
            <a:fld id="{C7616CA0-919D-4A49-9C8A-62FDFB3A5183}" type="datetimeFigureOut">
              <a:rPr lang="en-US" dirty="0"/>
              <a:t>7/17/2018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6DFF08F-DC6B-4601-B491-B0F83F6DD2DA}" type="datetimeFigureOut">
              <a:rPr lang="en-US" dirty="0"/>
              <a:pPr/>
              <a:t>7/17/2018</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5.wdp"/><Relationship Id="rId3" Type="http://schemas.openxmlformats.org/officeDocument/2006/relationships/image" Target="../media/image35.png"/><Relationship Id="rId7" Type="http://schemas.microsoft.com/office/2007/relationships/hdphoto" Target="../media/hdphoto2.wdp"/><Relationship Id="rId12"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37.png"/><Relationship Id="rId11" Type="http://schemas.microsoft.com/office/2007/relationships/hdphoto" Target="../media/hdphoto4.wdp"/><Relationship Id="rId5" Type="http://schemas.openxmlformats.org/officeDocument/2006/relationships/image" Target="../media/image36.png"/><Relationship Id="rId10" Type="http://schemas.openxmlformats.org/officeDocument/2006/relationships/image" Target="../media/image39.png"/><Relationship Id="rId4" Type="http://schemas.microsoft.com/office/2007/relationships/hdphoto" Target="../media/hdphoto1.wdp"/><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 Id="rId9"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9.xml"/><Relationship Id="rId7" Type="http://schemas.openxmlformats.org/officeDocument/2006/relationships/image" Target="../media/image52.jpeg"/><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10.xml"/><Relationship Id="rId7" Type="http://schemas.openxmlformats.org/officeDocument/2006/relationships/image" Target="../media/image57.jpeg"/><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0.xml"/><Relationship Id="rId5" Type="http://schemas.openxmlformats.org/officeDocument/2006/relationships/image" Target="../media/image61.jpg"/><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1.xml"/><Relationship Id="rId5" Type="http://schemas.openxmlformats.org/officeDocument/2006/relationships/image" Target="../media/image63.jpg"/><Relationship Id="rId4" Type="http://schemas.openxmlformats.org/officeDocument/2006/relationships/image" Target="../media/image6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notesSlide" Target="../notesSlides/notesSlide16.xml"/><Relationship Id="rId7" Type="http://schemas.openxmlformats.org/officeDocument/2006/relationships/image" Target="../media/image70.jpe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69.jp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7.xml"/><Relationship Id="rId7"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B3B9CD-92AC-44A7-9066-431851008D30}"/>
              </a:ext>
            </a:extLst>
          </p:cNvPr>
          <p:cNvSpPr>
            <a:spLocks noGrp="1"/>
          </p:cNvSpPr>
          <p:nvPr>
            <p:ph type="ctrTitle"/>
          </p:nvPr>
        </p:nvSpPr>
        <p:spPr>
          <a:xfrm>
            <a:off x="381000" y="4954805"/>
            <a:ext cx="7772400" cy="1463040"/>
          </a:xfrm>
        </p:spPr>
        <p:txBody>
          <a:bodyPr/>
          <a:lstStyle/>
          <a:p>
            <a:r>
              <a:rPr lang="sv-SE" dirty="0"/>
              <a:t>Body Language &amp; </a:t>
            </a:r>
            <a:br>
              <a:rPr lang="sv-SE" dirty="0"/>
            </a:br>
            <a:r>
              <a:rPr lang="sv-SE" dirty="0"/>
              <a:t>PRESENTING a POSTIVE IMAGE</a:t>
            </a:r>
          </a:p>
        </p:txBody>
      </p:sp>
      <p:sp>
        <p:nvSpPr>
          <p:cNvPr id="3" name="Underrubrik 2">
            <a:extLst>
              <a:ext uri="{FF2B5EF4-FFF2-40B4-BE49-F238E27FC236}">
                <a16:creationId xmlns:a16="http://schemas.microsoft.com/office/drawing/2014/main" id="{FA56E0CB-60F5-4109-9EB0-286BBE8F9848}"/>
              </a:ext>
            </a:extLst>
          </p:cNvPr>
          <p:cNvSpPr>
            <a:spLocks noGrp="1"/>
          </p:cNvSpPr>
          <p:nvPr>
            <p:ph type="subTitle" idx="1"/>
          </p:nvPr>
        </p:nvSpPr>
        <p:spPr>
          <a:xfrm>
            <a:off x="8610600" y="4960137"/>
            <a:ext cx="3200400" cy="1104997"/>
          </a:xfrm>
        </p:spPr>
        <p:txBody>
          <a:bodyPr/>
          <a:lstStyle/>
          <a:p>
            <a:r>
              <a:rPr lang="sv-SE" dirty="0"/>
              <a:t>eLearning Studios</a:t>
            </a:r>
          </a:p>
        </p:txBody>
      </p:sp>
      <p:pic>
        <p:nvPicPr>
          <p:cNvPr id="7" name="Bildobjekt 6">
            <a:extLst>
              <a:ext uri="{FF2B5EF4-FFF2-40B4-BE49-F238E27FC236}">
                <a16:creationId xmlns:a16="http://schemas.microsoft.com/office/drawing/2014/main" id="{743DDC70-A6A7-43DF-8238-14AD9CB84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495" y="6156897"/>
            <a:ext cx="1827102" cy="521896"/>
          </a:xfrm>
          <a:prstGeom prst="rect">
            <a:avLst/>
          </a:prstGeom>
        </p:spPr>
      </p:pic>
      <p:pic>
        <p:nvPicPr>
          <p:cNvPr id="8" name="Bildobjekt 4">
            <a:extLst>
              <a:ext uri="{FF2B5EF4-FFF2-40B4-BE49-F238E27FC236}">
                <a16:creationId xmlns:a16="http://schemas.microsoft.com/office/drawing/2014/main" id="{3FC7AC6F-6CCD-4D0E-A9FD-631589BA9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4550" y="4954805"/>
            <a:ext cx="1259047" cy="108358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6814" y="383584"/>
            <a:ext cx="7310573" cy="4032070"/>
          </a:xfrm>
          <a:prstGeom prst="rect">
            <a:avLst/>
          </a:prstGeom>
          <a:effectLst>
            <a:outerShdw blurRad="76200" dir="13500000" sy="23000" kx="1200000" algn="br" rotWithShape="0">
              <a:prstClr val="black">
                <a:alpha val="20000"/>
              </a:prstClr>
            </a:outerShdw>
          </a:effectLst>
        </p:spPr>
      </p:pic>
    </p:spTree>
    <p:custDataLst>
      <p:tags r:id="rId1"/>
    </p:custDataLst>
    <p:extLst>
      <p:ext uri="{BB962C8B-B14F-4D97-AF65-F5344CB8AC3E}">
        <p14:creationId xmlns:p14="http://schemas.microsoft.com/office/powerpoint/2010/main" val="104958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SIGNS OF FRUSTRATION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7064" y="2219729"/>
            <a:ext cx="2321634" cy="2289320"/>
          </a:xfrm>
          <a:prstGeom prst="rect">
            <a:avLst/>
          </a:prstGeom>
          <a:ln>
            <a:solidFill>
              <a:schemeClr val="bg1">
                <a:lumMod val="65000"/>
              </a:schemeClr>
            </a:solid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92840" y="2247045"/>
            <a:ext cx="2277937" cy="2262004"/>
          </a:xfrm>
          <a:prstGeom prst="rect">
            <a:avLst/>
          </a:prstGeom>
          <a:ln>
            <a:solidFill>
              <a:schemeClr val="bg1">
                <a:lumMod val="65000"/>
              </a:schemeClr>
            </a:solidFill>
          </a:ln>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9863" y="2247045"/>
            <a:ext cx="1836427" cy="2262004"/>
          </a:xfrm>
          <a:prstGeom prst="rect">
            <a:avLst/>
          </a:prstGeom>
          <a:ln>
            <a:solidFill>
              <a:schemeClr val="bg1">
                <a:lumMod val="65000"/>
              </a:schemeClr>
            </a:solidFill>
          </a:ln>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426"/>
          <a:stretch/>
        </p:blipFill>
        <p:spPr>
          <a:xfrm>
            <a:off x="5243690" y="2247045"/>
            <a:ext cx="1740447" cy="2262005"/>
          </a:xfrm>
          <a:prstGeom prst="rect">
            <a:avLst/>
          </a:prstGeom>
          <a:ln>
            <a:solidFill>
              <a:schemeClr val="bg1">
                <a:lumMod val="65000"/>
              </a:schemeClr>
            </a:solidFill>
          </a:ln>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941942" y="2219729"/>
            <a:ext cx="1785237" cy="2289320"/>
          </a:xfrm>
          <a:prstGeom prst="rect">
            <a:avLst/>
          </a:prstGeom>
          <a:ln>
            <a:solidFill>
              <a:schemeClr val="bg1">
                <a:lumMod val="65000"/>
              </a:schemeClr>
            </a:solidFill>
          </a:ln>
        </p:spPr>
      </p:pic>
      <p:sp>
        <p:nvSpPr>
          <p:cNvPr id="8" name="TextBox 7"/>
          <p:cNvSpPr txBox="1"/>
          <p:nvPr/>
        </p:nvSpPr>
        <p:spPr>
          <a:xfrm>
            <a:off x="674361" y="4914900"/>
            <a:ext cx="2068839" cy="307777"/>
          </a:xfrm>
          <a:prstGeom prst="rect">
            <a:avLst/>
          </a:prstGeom>
          <a:noFill/>
        </p:spPr>
        <p:txBody>
          <a:bodyPr wrap="square" rtlCol="0">
            <a:spAutoFit/>
          </a:bodyPr>
          <a:lstStyle/>
          <a:p>
            <a:r>
              <a:rPr lang="en-GB" sz="1400" dirty="0"/>
              <a:t>Rubbing hands on the legs</a:t>
            </a:r>
          </a:p>
        </p:txBody>
      </p:sp>
      <p:sp>
        <p:nvSpPr>
          <p:cNvPr id="9" name="TextBox 8"/>
          <p:cNvSpPr txBox="1"/>
          <p:nvPr/>
        </p:nvSpPr>
        <p:spPr>
          <a:xfrm>
            <a:off x="3181125" y="4914900"/>
            <a:ext cx="1952634" cy="738664"/>
          </a:xfrm>
          <a:prstGeom prst="rect">
            <a:avLst/>
          </a:prstGeom>
          <a:noFill/>
        </p:spPr>
        <p:txBody>
          <a:bodyPr wrap="square" rtlCol="0">
            <a:spAutoFit/>
          </a:bodyPr>
          <a:lstStyle/>
          <a:p>
            <a:pPr algn="ctr"/>
            <a:r>
              <a:rPr lang="en-GB" sz="1400" dirty="0"/>
              <a:t>Scratching or rubbing the hair or back of the neck</a:t>
            </a:r>
          </a:p>
        </p:txBody>
      </p:sp>
      <p:sp>
        <p:nvSpPr>
          <p:cNvPr id="10" name="TextBox 9"/>
          <p:cNvSpPr txBox="1"/>
          <p:nvPr/>
        </p:nvSpPr>
        <p:spPr>
          <a:xfrm>
            <a:off x="5275134" y="4914900"/>
            <a:ext cx="1952634" cy="738664"/>
          </a:xfrm>
          <a:prstGeom prst="rect">
            <a:avLst/>
          </a:prstGeom>
          <a:noFill/>
        </p:spPr>
        <p:txBody>
          <a:bodyPr wrap="square" rtlCol="0">
            <a:spAutoFit/>
          </a:bodyPr>
          <a:lstStyle/>
          <a:p>
            <a:pPr algn="ctr"/>
            <a:r>
              <a:rPr lang="en-GB" sz="1400" dirty="0"/>
              <a:t>Moving the lips up and down whilst keeping their lips tightly closed</a:t>
            </a:r>
          </a:p>
        </p:txBody>
      </p:sp>
      <p:sp>
        <p:nvSpPr>
          <p:cNvPr id="11" name="TextBox 10"/>
          <p:cNvSpPr txBox="1"/>
          <p:nvPr/>
        </p:nvSpPr>
        <p:spPr>
          <a:xfrm>
            <a:off x="7555491" y="4914900"/>
            <a:ext cx="1952634" cy="523220"/>
          </a:xfrm>
          <a:prstGeom prst="rect">
            <a:avLst/>
          </a:prstGeom>
          <a:noFill/>
        </p:spPr>
        <p:txBody>
          <a:bodyPr wrap="square" rtlCol="0">
            <a:spAutoFit/>
          </a:bodyPr>
          <a:lstStyle/>
          <a:p>
            <a:pPr algn="ctr"/>
            <a:r>
              <a:rPr lang="en-GB" sz="1400" dirty="0"/>
              <a:t>Bending the head down and up quickly</a:t>
            </a:r>
          </a:p>
        </p:txBody>
      </p:sp>
      <p:sp>
        <p:nvSpPr>
          <p:cNvPr id="12" name="TextBox 11"/>
          <p:cNvSpPr txBox="1"/>
          <p:nvPr/>
        </p:nvSpPr>
        <p:spPr>
          <a:xfrm>
            <a:off x="9835848" y="4914900"/>
            <a:ext cx="1952634" cy="523220"/>
          </a:xfrm>
          <a:prstGeom prst="rect">
            <a:avLst/>
          </a:prstGeom>
          <a:noFill/>
        </p:spPr>
        <p:txBody>
          <a:bodyPr wrap="square" rtlCol="0">
            <a:spAutoFit/>
          </a:bodyPr>
          <a:lstStyle/>
          <a:p>
            <a:pPr algn="ctr"/>
            <a:r>
              <a:rPr lang="en-GB" sz="1400" dirty="0"/>
              <a:t>Folding and unfolding the arms</a:t>
            </a:r>
          </a:p>
        </p:txBody>
      </p:sp>
    </p:spTree>
    <p:custDataLst>
      <p:tags r:id="rId1"/>
    </p:custDataLst>
    <p:extLst>
      <p:ext uri="{BB962C8B-B14F-4D97-AF65-F5344CB8AC3E}">
        <p14:creationId xmlns:p14="http://schemas.microsoft.com/office/powerpoint/2010/main" val="2423148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SIGNS OF FEELING DEFENSIVE</a:t>
            </a:r>
          </a:p>
        </p:txBody>
      </p:sp>
      <p:sp>
        <p:nvSpPr>
          <p:cNvPr id="8" name="TextBox 7"/>
          <p:cNvSpPr txBox="1"/>
          <p:nvPr/>
        </p:nvSpPr>
        <p:spPr>
          <a:xfrm>
            <a:off x="1689236" y="5033865"/>
            <a:ext cx="2068839" cy="307777"/>
          </a:xfrm>
          <a:prstGeom prst="rect">
            <a:avLst/>
          </a:prstGeom>
          <a:noFill/>
        </p:spPr>
        <p:txBody>
          <a:bodyPr wrap="square" rtlCol="0">
            <a:spAutoFit/>
          </a:bodyPr>
          <a:lstStyle/>
          <a:p>
            <a:pPr algn="ctr"/>
            <a:r>
              <a:rPr lang="en-GB" sz="1400" dirty="0"/>
              <a:t>Hands in pockets</a:t>
            </a:r>
          </a:p>
        </p:txBody>
      </p:sp>
      <p:sp>
        <p:nvSpPr>
          <p:cNvPr id="9" name="TextBox 8"/>
          <p:cNvSpPr txBox="1"/>
          <p:nvPr/>
        </p:nvSpPr>
        <p:spPr>
          <a:xfrm>
            <a:off x="4198161" y="4980214"/>
            <a:ext cx="1952634" cy="523220"/>
          </a:xfrm>
          <a:prstGeom prst="rect">
            <a:avLst/>
          </a:prstGeom>
          <a:noFill/>
        </p:spPr>
        <p:txBody>
          <a:bodyPr wrap="square" rtlCol="0">
            <a:spAutoFit/>
          </a:bodyPr>
          <a:lstStyle/>
          <a:p>
            <a:pPr algn="ctr"/>
            <a:r>
              <a:rPr lang="en-GB" sz="1400" dirty="0"/>
              <a:t>Trying to hide their arms in any way</a:t>
            </a:r>
          </a:p>
        </p:txBody>
      </p:sp>
      <p:sp>
        <p:nvSpPr>
          <p:cNvPr id="10" name="TextBox 9"/>
          <p:cNvSpPr txBox="1"/>
          <p:nvPr/>
        </p:nvSpPr>
        <p:spPr>
          <a:xfrm>
            <a:off x="6581158" y="5003650"/>
            <a:ext cx="1952634" cy="307777"/>
          </a:xfrm>
          <a:prstGeom prst="rect">
            <a:avLst/>
          </a:prstGeom>
          <a:noFill/>
        </p:spPr>
        <p:txBody>
          <a:bodyPr wrap="square" rtlCol="0">
            <a:spAutoFit/>
          </a:bodyPr>
          <a:lstStyle/>
          <a:p>
            <a:pPr algn="ctr"/>
            <a:r>
              <a:rPr lang="en-GB" sz="1400" dirty="0"/>
              <a:t>Crossed arms</a:t>
            </a:r>
          </a:p>
        </p:txBody>
      </p:sp>
      <p:sp>
        <p:nvSpPr>
          <p:cNvPr id="11" name="TextBox 10"/>
          <p:cNvSpPr txBox="1"/>
          <p:nvPr/>
        </p:nvSpPr>
        <p:spPr>
          <a:xfrm>
            <a:off x="8959502" y="4952993"/>
            <a:ext cx="1952634" cy="954107"/>
          </a:xfrm>
          <a:prstGeom prst="rect">
            <a:avLst/>
          </a:prstGeom>
          <a:noFill/>
        </p:spPr>
        <p:txBody>
          <a:bodyPr wrap="square" rtlCol="0">
            <a:spAutoFit/>
          </a:bodyPr>
          <a:lstStyle/>
          <a:p>
            <a:pPr algn="ctr"/>
            <a:r>
              <a:rPr lang="en-GB" sz="1400" dirty="0"/>
              <a:t>Pay close attention to their feet as they will always be pointing to the nearest escape route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873" y="1565023"/>
            <a:ext cx="2376591" cy="356310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5134" y="1512103"/>
            <a:ext cx="2177036" cy="326392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6794" y="1538138"/>
            <a:ext cx="2495949" cy="3495727"/>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1860" y="1614197"/>
            <a:ext cx="2177036" cy="3263922"/>
          </a:xfrm>
          <a:prstGeom prst="rect">
            <a:avLst/>
          </a:prstGeom>
        </p:spPr>
      </p:pic>
    </p:spTree>
    <p:custDataLst>
      <p:tags r:id="rId1"/>
    </p:custDataLst>
    <p:extLst>
      <p:ext uri="{BB962C8B-B14F-4D97-AF65-F5344CB8AC3E}">
        <p14:creationId xmlns:p14="http://schemas.microsoft.com/office/powerpoint/2010/main" val="160819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SIGNS OF FEELING excitement &amp; Interest</a:t>
            </a:r>
          </a:p>
        </p:txBody>
      </p:sp>
      <p:sp>
        <p:nvSpPr>
          <p:cNvPr id="8" name="TextBox 7"/>
          <p:cNvSpPr txBox="1"/>
          <p:nvPr/>
        </p:nvSpPr>
        <p:spPr>
          <a:xfrm>
            <a:off x="1196744" y="5038189"/>
            <a:ext cx="2068839" cy="307777"/>
          </a:xfrm>
          <a:prstGeom prst="rect">
            <a:avLst/>
          </a:prstGeom>
          <a:noFill/>
        </p:spPr>
        <p:txBody>
          <a:bodyPr wrap="square" rtlCol="0">
            <a:spAutoFit/>
          </a:bodyPr>
          <a:lstStyle/>
          <a:p>
            <a:pPr algn="ctr"/>
            <a:r>
              <a:rPr lang="en-GB" sz="1400" dirty="0"/>
              <a:t>Clapping hands</a:t>
            </a:r>
          </a:p>
        </p:txBody>
      </p:sp>
      <p:sp>
        <p:nvSpPr>
          <p:cNvPr id="9" name="TextBox 8"/>
          <p:cNvSpPr txBox="1"/>
          <p:nvPr/>
        </p:nvSpPr>
        <p:spPr>
          <a:xfrm>
            <a:off x="3700808" y="5049634"/>
            <a:ext cx="1952634" cy="307777"/>
          </a:xfrm>
          <a:prstGeom prst="rect">
            <a:avLst/>
          </a:prstGeom>
          <a:noFill/>
        </p:spPr>
        <p:txBody>
          <a:bodyPr wrap="square" rtlCol="0">
            <a:spAutoFit/>
          </a:bodyPr>
          <a:lstStyle/>
          <a:p>
            <a:pPr algn="ctr"/>
            <a:r>
              <a:rPr lang="en-GB" sz="1400" dirty="0"/>
              <a:t>Head tilted forward</a:t>
            </a:r>
          </a:p>
        </p:txBody>
      </p:sp>
      <p:sp>
        <p:nvSpPr>
          <p:cNvPr id="10" name="TextBox 9"/>
          <p:cNvSpPr txBox="1"/>
          <p:nvPr/>
        </p:nvSpPr>
        <p:spPr>
          <a:xfrm>
            <a:off x="6303848" y="5038189"/>
            <a:ext cx="1952634" cy="307777"/>
          </a:xfrm>
          <a:prstGeom prst="rect">
            <a:avLst/>
          </a:prstGeom>
          <a:noFill/>
        </p:spPr>
        <p:txBody>
          <a:bodyPr wrap="square" rtlCol="0">
            <a:spAutoFit/>
          </a:bodyPr>
          <a:lstStyle/>
          <a:p>
            <a:pPr algn="ctr"/>
            <a:r>
              <a:rPr lang="en-GB" sz="1400" dirty="0"/>
              <a:t>Fingers crossed</a:t>
            </a:r>
          </a:p>
        </p:txBody>
      </p:sp>
      <p:sp>
        <p:nvSpPr>
          <p:cNvPr id="11" name="TextBox 10"/>
          <p:cNvSpPr txBox="1"/>
          <p:nvPr/>
        </p:nvSpPr>
        <p:spPr>
          <a:xfrm>
            <a:off x="8906888" y="5037847"/>
            <a:ext cx="1952634" cy="307777"/>
          </a:xfrm>
          <a:prstGeom prst="rect">
            <a:avLst/>
          </a:prstGeom>
          <a:noFill/>
        </p:spPr>
        <p:txBody>
          <a:bodyPr wrap="square" rtlCol="0">
            <a:spAutoFit/>
          </a:bodyPr>
          <a:lstStyle/>
          <a:p>
            <a:pPr algn="ctr"/>
            <a:r>
              <a:rPr lang="en-GB" sz="1400" dirty="0"/>
              <a:t>Rubbing palms together</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63659" y="2094163"/>
            <a:ext cx="1973870" cy="2723701"/>
          </a:xfrm>
          <a:prstGeom prst="rect">
            <a:avLst/>
          </a:prstGeom>
          <a:ln>
            <a:solidFill>
              <a:schemeClr val="bg1">
                <a:lumMod val="65000"/>
              </a:schemeClr>
            </a:solidFill>
          </a:ln>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00808" y="2084832"/>
            <a:ext cx="2053349" cy="2733032"/>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259302" y="2143358"/>
            <a:ext cx="1944351" cy="2674505"/>
          </a:xfrm>
          <a:prstGeom prst="rect">
            <a:avLst/>
          </a:prstGeom>
          <a:ln>
            <a:solidFill>
              <a:schemeClr val="bg1">
                <a:lumMod val="65000"/>
              </a:schemeClr>
            </a:solidFill>
          </a:ln>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753919" y="2085996"/>
            <a:ext cx="2243367" cy="2731867"/>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794056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02" b="96044" l="9816" r="89980"/>
                    </a14:imgEffect>
                  </a14:imgLayer>
                </a14:imgProps>
              </a:ext>
              <a:ext uri="{28A0092B-C50C-407E-A947-70E740481C1C}">
                <a14:useLocalDpi xmlns:a14="http://schemas.microsoft.com/office/drawing/2010/main" val="0"/>
              </a:ext>
            </a:extLst>
          </a:blip>
          <a:srcRect l="27642"/>
          <a:stretch/>
        </p:blipFill>
        <p:spPr>
          <a:xfrm>
            <a:off x="6661132" y="1544681"/>
            <a:ext cx="2281035" cy="4726317"/>
          </a:xfrm>
          <a:prstGeom prst="rect">
            <a:avLst/>
          </a:prstGeom>
        </p:spPr>
      </p:pic>
      <p:sp>
        <p:nvSpPr>
          <p:cNvPr id="2" name="Title 1"/>
          <p:cNvSpPr>
            <a:spLocks noGrp="1"/>
          </p:cNvSpPr>
          <p:nvPr>
            <p:ph type="title"/>
          </p:nvPr>
        </p:nvSpPr>
        <p:spPr>
          <a:xfrm>
            <a:off x="1024127" y="585216"/>
            <a:ext cx="10508509" cy="1499616"/>
          </a:xfrm>
        </p:spPr>
        <p:txBody>
          <a:bodyPr/>
          <a:lstStyle/>
          <a:p>
            <a:r>
              <a:rPr lang="en-GB" dirty="0"/>
              <a:t>INDICATORS OF CONFIDENCE AUTHORITY &amp; POWER</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0643" y="1709056"/>
            <a:ext cx="3140777" cy="4708811"/>
          </a:xfrm>
          <a:prstGeom prst="rect">
            <a:avLst/>
          </a:prstGeom>
        </p:spPr>
      </p:pic>
      <p:pic>
        <p:nvPicPr>
          <p:cNvPr id="14" name="Picture 1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366" b="97817" l="9816" r="89980"/>
                    </a14:imgEffect>
                  </a14:imgLayer>
                </a14:imgProps>
              </a:ext>
              <a:ext uri="{28A0092B-C50C-407E-A947-70E740481C1C}">
                <a14:useLocalDpi xmlns:a14="http://schemas.microsoft.com/office/drawing/2010/main" val="0"/>
              </a:ext>
            </a:extLst>
          </a:blip>
          <a:srcRect l="27545" r="32781"/>
          <a:stretch/>
        </p:blipFill>
        <p:spPr>
          <a:xfrm>
            <a:off x="5654351" y="2096293"/>
            <a:ext cx="1147665" cy="4337045"/>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ackgroundRemoval t="2183" b="96453" l="10000" r="90000"/>
                    </a14:imgEffect>
                  </a14:imgLayer>
                </a14:imgProps>
              </a:ext>
              <a:ext uri="{28A0092B-C50C-407E-A947-70E740481C1C}">
                <a14:useLocalDpi xmlns:a14="http://schemas.microsoft.com/office/drawing/2010/main" val="0"/>
              </a:ext>
            </a:extLst>
          </a:blip>
          <a:stretch>
            <a:fillRect/>
          </a:stretch>
        </p:blipFill>
        <p:spPr>
          <a:xfrm>
            <a:off x="6935703" y="2104986"/>
            <a:ext cx="3013245" cy="4510846"/>
          </a:xfrm>
          <a:prstGeom prst="rect">
            <a:avLst/>
          </a:prstGeom>
        </p:spPr>
      </p:pic>
      <p:pic>
        <p:nvPicPr>
          <p:cNvPr id="16" name="Picture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093" b="96180" l="9816" r="89980"/>
                    </a14:imgEffect>
                  </a14:imgLayer>
                </a14:imgProps>
              </a:ext>
              <a:ext uri="{28A0092B-C50C-407E-A947-70E740481C1C}">
                <a14:useLocalDpi xmlns:a14="http://schemas.microsoft.com/office/drawing/2010/main" val="0"/>
              </a:ext>
            </a:extLst>
          </a:blip>
          <a:srcRect l="18219" r="28355"/>
          <a:stretch/>
        </p:blipFill>
        <p:spPr>
          <a:xfrm>
            <a:off x="10254854" y="1924244"/>
            <a:ext cx="1677973" cy="4708811"/>
          </a:xfrm>
          <a:prstGeom prst="rect">
            <a:avLst/>
          </a:prstGeom>
        </p:spPr>
      </p:pic>
      <p:pic>
        <p:nvPicPr>
          <p:cNvPr id="21" name="Picture 20"/>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183" b="98636" l="10000" r="90000"/>
                    </a14:imgEffect>
                  </a14:imgLayer>
                </a14:imgProps>
              </a:ext>
              <a:ext uri="{28A0092B-C50C-407E-A947-70E740481C1C}">
                <a14:useLocalDpi xmlns:a14="http://schemas.microsoft.com/office/drawing/2010/main" val="0"/>
              </a:ext>
            </a:extLst>
          </a:blip>
          <a:srcRect l="14199" r="28155"/>
          <a:stretch/>
        </p:blipFill>
        <p:spPr>
          <a:xfrm>
            <a:off x="4392050" y="2257758"/>
            <a:ext cx="1635525" cy="4160109"/>
          </a:xfrm>
          <a:prstGeom prst="rect">
            <a:avLst/>
          </a:prstGeom>
        </p:spPr>
      </p:pic>
      <p:sp>
        <p:nvSpPr>
          <p:cNvPr id="22" name="TextBox 21"/>
          <p:cNvSpPr txBox="1"/>
          <p:nvPr/>
        </p:nvSpPr>
        <p:spPr>
          <a:xfrm>
            <a:off x="940620" y="2186024"/>
            <a:ext cx="3559160" cy="3754874"/>
          </a:xfrm>
          <a:prstGeom prst="rect">
            <a:avLst/>
          </a:prstGeom>
          <a:noFill/>
        </p:spPr>
        <p:txBody>
          <a:bodyPr wrap="square" rtlCol="0">
            <a:spAutoFit/>
          </a:bodyPr>
          <a:lstStyle/>
          <a:p>
            <a:r>
              <a:rPr lang="en-GB" sz="1400" dirty="0"/>
              <a:t>Constant eye contact</a:t>
            </a:r>
          </a:p>
          <a:p>
            <a:endParaRPr lang="en-GB" sz="1400" dirty="0"/>
          </a:p>
          <a:p>
            <a:r>
              <a:rPr lang="en-GB" sz="1400" dirty="0"/>
              <a:t>Moves with precision and almost never hesitates</a:t>
            </a:r>
          </a:p>
          <a:p>
            <a:endParaRPr lang="en-GB" sz="1400" dirty="0"/>
          </a:p>
          <a:p>
            <a:r>
              <a:rPr lang="en-GB" sz="1400" dirty="0"/>
              <a:t>Chest usually protrudes forward</a:t>
            </a:r>
          </a:p>
          <a:p>
            <a:endParaRPr lang="en-GB" sz="1400" dirty="0"/>
          </a:p>
          <a:p>
            <a:r>
              <a:rPr lang="en-GB" sz="1400" dirty="0"/>
              <a:t>Chin slightly tilted upwards</a:t>
            </a:r>
          </a:p>
          <a:p>
            <a:endParaRPr lang="en-GB" sz="1400" dirty="0"/>
          </a:p>
          <a:p>
            <a:r>
              <a:rPr lang="en-GB" sz="1400" dirty="0"/>
              <a:t>Hands clenched behind their back</a:t>
            </a:r>
          </a:p>
          <a:p>
            <a:endParaRPr lang="en-GB" sz="1400" dirty="0"/>
          </a:p>
          <a:p>
            <a:r>
              <a:rPr lang="en-GB" sz="1400" dirty="0"/>
              <a:t>Hands resting on their hips</a:t>
            </a:r>
          </a:p>
          <a:p>
            <a:endParaRPr lang="en-GB" sz="1400" dirty="0"/>
          </a:p>
          <a:p>
            <a:r>
              <a:rPr lang="en-GB" sz="1400" dirty="0"/>
              <a:t>Leaning back with their hands supporting the backs of their heads</a:t>
            </a:r>
          </a:p>
          <a:p>
            <a:endParaRPr lang="en-GB" sz="1400" dirty="0"/>
          </a:p>
          <a:p>
            <a:r>
              <a:rPr lang="en-GB" sz="1400" dirty="0"/>
              <a:t>Whilst walking around often swing their arms making themselves look more forceful</a:t>
            </a:r>
          </a:p>
        </p:txBody>
      </p:sp>
    </p:spTree>
    <p:custDataLst>
      <p:tags r:id="rId1"/>
    </p:custDataLst>
    <p:extLst>
      <p:ext uri="{BB962C8B-B14F-4D97-AF65-F5344CB8AC3E}">
        <p14:creationId xmlns:p14="http://schemas.microsoft.com/office/powerpoint/2010/main" val="3719125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08509" cy="1499616"/>
          </a:xfrm>
        </p:spPr>
        <p:txBody>
          <a:bodyPr/>
          <a:lstStyle/>
          <a:p>
            <a:r>
              <a:rPr lang="en-GB" dirty="0">
                <a:solidFill>
                  <a:schemeClr val="tx2"/>
                </a:solidFill>
              </a:rPr>
              <a:t>SIGNS OF NERVOUSNESS AND TENSION</a:t>
            </a:r>
          </a:p>
        </p:txBody>
      </p:sp>
      <p:sp>
        <p:nvSpPr>
          <p:cNvPr id="3" name="Rectangle 2"/>
          <p:cNvSpPr/>
          <p:nvPr/>
        </p:nvSpPr>
        <p:spPr>
          <a:xfrm>
            <a:off x="1024127" y="2084832"/>
            <a:ext cx="6096000" cy="4185761"/>
          </a:xfrm>
          <a:prstGeom prst="rect">
            <a:avLst/>
          </a:prstGeom>
        </p:spPr>
        <p:txBody>
          <a:bodyPr>
            <a:spAutoFit/>
          </a:bodyPr>
          <a:lstStyle/>
          <a:p>
            <a:r>
              <a:rPr lang="en-GB" sz="1400" dirty="0"/>
              <a:t>Clenched fingers (like praying)</a:t>
            </a:r>
          </a:p>
          <a:p>
            <a:endParaRPr lang="en-GB" sz="1400" dirty="0"/>
          </a:p>
          <a:p>
            <a:r>
              <a:rPr lang="en-GB" sz="1400" dirty="0"/>
              <a:t>Interlocked hands while pressing against each other</a:t>
            </a:r>
          </a:p>
          <a:p>
            <a:endParaRPr lang="en-GB" sz="1400" dirty="0"/>
          </a:p>
          <a:p>
            <a:r>
              <a:rPr lang="en-GB" sz="1400" dirty="0"/>
              <a:t>Tapping off feet</a:t>
            </a:r>
          </a:p>
          <a:p>
            <a:endParaRPr lang="en-GB" sz="1400" dirty="0"/>
          </a:p>
          <a:p>
            <a:r>
              <a:rPr lang="en-GB" sz="1400" dirty="0"/>
              <a:t>Speaking in a high pitch voice with a fast pace. Jittery or stuttering noises</a:t>
            </a:r>
          </a:p>
          <a:p>
            <a:endParaRPr lang="en-GB" sz="1400" dirty="0"/>
          </a:p>
          <a:p>
            <a:r>
              <a:rPr lang="en-GB" sz="1400" dirty="0"/>
              <a:t>Constant swallowing, coughing and clearing your throat</a:t>
            </a:r>
          </a:p>
          <a:p>
            <a:endParaRPr lang="en-GB" sz="1400" dirty="0"/>
          </a:p>
          <a:p>
            <a:r>
              <a:rPr lang="en-GB" sz="1400" dirty="0"/>
              <a:t>Arms crossed while gripping the biceps</a:t>
            </a:r>
          </a:p>
          <a:p>
            <a:endParaRPr lang="en-GB" sz="1400" dirty="0"/>
          </a:p>
          <a:p>
            <a:r>
              <a:rPr lang="en-GB" sz="1400" dirty="0"/>
              <a:t>Crossed legs while standing</a:t>
            </a:r>
          </a:p>
          <a:p>
            <a:endParaRPr lang="en-GB" sz="1400" dirty="0"/>
          </a:p>
          <a:p>
            <a:r>
              <a:rPr lang="en-GB" sz="1400" dirty="0"/>
              <a:t>Soft handshake with your palm facing up.</a:t>
            </a:r>
          </a:p>
          <a:p>
            <a:endParaRPr lang="en-GB" sz="1400" dirty="0"/>
          </a:p>
          <a:p>
            <a:r>
              <a:rPr lang="en-GB" sz="1400" dirty="0"/>
              <a:t>Little or no eye contact</a:t>
            </a:r>
          </a:p>
          <a:p>
            <a:endParaRPr lang="en-GB" sz="1400" dirty="0"/>
          </a:p>
          <a:p>
            <a:r>
              <a:rPr lang="en-GB" sz="1400" dirty="0"/>
              <a:t>Tightly locked ankles.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1104" y="681101"/>
            <a:ext cx="1378620" cy="206689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188" y="4975772"/>
            <a:ext cx="2070460" cy="138099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2124" y="4552409"/>
            <a:ext cx="1873686" cy="180436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0648" y="2896513"/>
            <a:ext cx="2259942" cy="150738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2148" y="1813486"/>
            <a:ext cx="1671604" cy="2517476"/>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753860" y="4177712"/>
            <a:ext cx="1708280" cy="217905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68607" y="2583760"/>
            <a:ext cx="1493327" cy="2238871"/>
          </a:xfrm>
          <a:prstGeom prst="rect">
            <a:avLst/>
          </a:prstGeom>
        </p:spPr>
      </p:pic>
    </p:spTree>
    <p:custDataLst>
      <p:tags r:id="rId1"/>
    </p:custDataLst>
    <p:extLst>
      <p:ext uri="{BB962C8B-B14F-4D97-AF65-F5344CB8AC3E}">
        <p14:creationId xmlns:p14="http://schemas.microsoft.com/office/powerpoint/2010/main" val="1359317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08509" cy="1499616"/>
          </a:xfrm>
        </p:spPr>
        <p:txBody>
          <a:bodyPr/>
          <a:lstStyle/>
          <a:p>
            <a:r>
              <a:rPr lang="en-GB" dirty="0">
                <a:solidFill>
                  <a:schemeClr val="tx2"/>
                </a:solidFill>
              </a:rPr>
              <a:t>SPOTTING WHEN SOMEONE IS LYING</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70171" y="1627833"/>
            <a:ext cx="5225143" cy="5230168"/>
          </a:xfrm>
          <a:prstGeom prst="rect">
            <a:avLst/>
          </a:prstGeom>
        </p:spPr>
      </p:pic>
      <p:sp>
        <p:nvSpPr>
          <p:cNvPr id="6" name="Rectangle 5"/>
          <p:cNvSpPr/>
          <p:nvPr/>
        </p:nvSpPr>
        <p:spPr>
          <a:xfrm>
            <a:off x="1024127" y="2913221"/>
            <a:ext cx="4906275" cy="18466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endParaRPr lang="en-GB" b="1" dirty="0"/>
          </a:p>
          <a:p>
            <a:r>
              <a:rPr lang="en-GB" sz="2000" b="1" dirty="0"/>
              <a:t>Discussion Question:</a:t>
            </a:r>
          </a:p>
          <a:p>
            <a:endParaRPr lang="en-GB" sz="2000" dirty="0"/>
          </a:p>
          <a:p>
            <a:r>
              <a:rPr lang="en-GB" sz="2000" dirty="0"/>
              <a:t>How would you know if someone was lying?</a:t>
            </a:r>
          </a:p>
          <a:p>
            <a:endParaRPr lang="en-GB" dirty="0"/>
          </a:p>
          <a:p>
            <a:endParaRPr lang="en-GB" dirty="0"/>
          </a:p>
        </p:txBody>
      </p:sp>
    </p:spTree>
    <p:custDataLst>
      <p:tags r:id="rId1"/>
    </p:custDataLst>
    <p:extLst>
      <p:ext uri="{BB962C8B-B14F-4D97-AF65-F5344CB8AC3E}">
        <p14:creationId xmlns:p14="http://schemas.microsoft.com/office/powerpoint/2010/main" val="1150125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08509" cy="1499616"/>
          </a:xfrm>
        </p:spPr>
        <p:txBody>
          <a:bodyPr/>
          <a:lstStyle/>
          <a:p>
            <a:r>
              <a:rPr lang="en-GB" dirty="0">
                <a:solidFill>
                  <a:schemeClr val="tx2"/>
                </a:solidFill>
              </a:rPr>
              <a:t>INDICATORS WHEN SOMEONE COULD BE LYING</a:t>
            </a:r>
          </a:p>
        </p:txBody>
      </p:sp>
      <p:sp>
        <p:nvSpPr>
          <p:cNvPr id="4" name="Rectangle 3"/>
          <p:cNvSpPr/>
          <p:nvPr/>
        </p:nvSpPr>
        <p:spPr>
          <a:xfrm>
            <a:off x="937053" y="1817203"/>
            <a:ext cx="6096000" cy="4616648"/>
          </a:xfrm>
          <a:prstGeom prst="rect">
            <a:avLst/>
          </a:prstGeom>
        </p:spPr>
        <p:txBody>
          <a:bodyPr>
            <a:spAutoFit/>
          </a:bodyPr>
          <a:lstStyle/>
          <a:p>
            <a:r>
              <a:rPr lang="en-GB" sz="1400" i="1" dirty="0"/>
              <a:t>Speaking in a high pitch voice with a fast pace. Jittery or stuttering noises</a:t>
            </a:r>
          </a:p>
          <a:p>
            <a:endParaRPr lang="en-GB" sz="1400" dirty="0"/>
          </a:p>
          <a:p>
            <a:r>
              <a:rPr lang="en-GB" sz="1400" dirty="0"/>
              <a:t>Constant swallowing, coughing and clearing your throat</a:t>
            </a:r>
          </a:p>
          <a:p>
            <a:endParaRPr lang="en-GB" sz="1400" dirty="0"/>
          </a:p>
          <a:p>
            <a:r>
              <a:rPr lang="en-GB" sz="1400" dirty="0"/>
              <a:t>Constantly licking their lips</a:t>
            </a:r>
          </a:p>
          <a:p>
            <a:endParaRPr lang="en-GB" sz="1400" dirty="0"/>
          </a:p>
          <a:p>
            <a:r>
              <a:rPr lang="en-GB" sz="1400" dirty="0"/>
              <a:t>Blinking repeatedly</a:t>
            </a:r>
          </a:p>
          <a:p>
            <a:endParaRPr lang="en-GB" sz="1400" dirty="0"/>
          </a:p>
          <a:p>
            <a:r>
              <a:rPr lang="en-GB" sz="1400" dirty="0"/>
              <a:t>Arms crossed at chest level</a:t>
            </a:r>
          </a:p>
          <a:p>
            <a:endParaRPr lang="en-GB" sz="1400" dirty="0"/>
          </a:p>
          <a:p>
            <a:r>
              <a:rPr lang="en-GB" sz="1400" dirty="0"/>
              <a:t>Rubbing the throat</a:t>
            </a:r>
          </a:p>
          <a:p>
            <a:endParaRPr lang="en-GB" sz="1400" dirty="0"/>
          </a:p>
          <a:p>
            <a:r>
              <a:rPr lang="en-GB" sz="1400" dirty="0"/>
              <a:t>Constantly touching the face, in particular covering the mouth, nose or ears</a:t>
            </a:r>
          </a:p>
          <a:p>
            <a:endParaRPr lang="en-GB" sz="1400" dirty="0"/>
          </a:p>
          <a:p>
            <a:r>
              <a:rPr lang="en-GB" sz="1400" dirty="0"/>
              <a:t>Scratching their head or back of the neck</a:t>
            </a:r>
          </a:p>
          <a:p>
            <a:endParaRPr lang="en-GB" sz="1400" dirty="0"/>
          </a:p>
          <a:p>
            <a:r>
              <a:rPr lang="en-GB" sz="1400" dirty="0"/>
              <a:t>Tapping the hands or feet</a:t>
            </a:r>
          </a:p>
          <a:p>
            <a:endParaRPr lang="en-GB" sz="1400" dirty="0"/>
          </a:p>
          <a:p>
            <a:r>
              <a:rPr lang="en-GB" sz="1400" dirty="0"/>
              <a:t>Tendency to look down and shrug their shoulders</a:t>
            </a:r>
          </a:p>
          <a:p>
            <a:endParaRPr lang="en-GB" sz="1400" dirty="0"/>
          </a:p>
          <a:p>
            <a:r>
              <a:rPr lang="en-GB" sz="1400" dirty="0"/>
              <a:t>Constantly shifting and changing poses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90109" y="1796510"/>
            <a:ext cx="2319567" cy="203981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974341" y="1775817"/>
            <a:ext cx="1526187" cy="2081200"/>
          </a:xfrm>
          <a:prstGeom prst="rect">
            <a:avLst/>
          </a:prstGeom>
          <a:ln>
            <a:solidFill>
              <a:schemeClr val="bg1">
                <a:lumMod val="85000"/>
              </a:schemeClr>
            </a:solidFill>
          </a:ln>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86" b="-1310"/>
          <a:stretch/>
        </p:blipFill>
        <p:spPr>
          <a:xfrm>
            <a:off x="6486395" y="3949004"/>
            <a:ext cx="1517302" cy="230497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095910" y="3995601"/>
            <a:ext cx="1972015" cy="2258375"/>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0269414" y="3995601"/>
            <a:ext cx="1263733" cy="225837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380583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Lying Eyes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67283" y="2442035"/>
            <a:ext cx="2698661" cy="1350390"/>
          </a:xfrm>
          <a:prstGeom prst="ellipse">
            <a:avLst/>
          </a:prstGeom>
          <a:ln w="63500" cap="rnd">
            <a:noFill/>
          </a:ln>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67283" y="5043393"/>
            <a:ext cx="2609114" cy="1280206"/>
          </a:xfrm>
          <a:prstGeom prst="ellipse">
            <a:avLst/>
          </a:prstGeom>
          <a:ln w="63500" cap="rnd">
            <a:noFill/>
          </a:ln>
          <a:effec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430200" y="5201533"/>
            <a:ext cx="2743510" cy="1311167"/>
          </a:xfrm>
          <a:prstGeom prst="ellipse">
            <a:avLst/>
          </a:prstGeom>
          <a:ln w="63500" cap="rnd">
            <a:noFill/>
          </a:ln>
          <a:effectLst/>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438145" y="2404034"/>
            <a:ext cx="2779707" cy="1323000"/>
          </a:xfrm>
          <a:prstGeom prst="ellipse">
            <a:avLst/>
          </a:prstGeom>
          <a:ln w="63500" cap="rnd">
            <a:noFill/>
          </a:ln>
          <a:effectLst/>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067283" y="3858837"/>
            <a:ext cx="2643903" cy="1141054"/>
          </a:xfrm>
          <a:prstGeom prst="ellipse">
            <a:avLst/>
          </a:prstGeom>
          <a:ln w="63500" cap="rnd">
            <a:noFill/>
          </a:ln>
          <a:effectLst/>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403525" y="3810440"/>
            <a:ext cx="2743510" cy="1325040"/>
          </a:xfrm>
          <a:prstGeom prst="ellipse">
            <a:avLst/>
          </a:prstGeom>
          <a:ln w="63500" cap="rnd">
            <a:noFill/>
          </a:ln>
          <a:effectLst/>
        </p:spPr>
      </p:pic>
      <p:sp>
        <p:nvSpPr>
          <p:cNvPr id="9" name="TextBox 8"/>
          <p:cNvSpPr txBox="1"/>
          <p:nvPr/>
        </p:nvSpPr>
        <p:spPr>
          <a:xfrm>
            <a:off x="10298239" y="5533950"/>
            <a:ext cx="1820072" cy="646331"/>
          </a:xfrm>
          <a:prstGeom prst="rect">
            <a:avLst/>
          </a:prstGeom>
          <a:noFill/>
        </p:spPr>
        <p:txBody>
          <a:bodyPr wrap="square" rtlCol="0">
            <a:spAutoFit/>
          </a:bodyPr>
          <a:lstStyle/>
          <a:p>
            <a:r>
              <a:rPr lang="en-GB" dirty="0">
                <a:solidFill>
                  <a:schemeClr val="accent5">
                    <a:lumMod val="75000"/>
                  </a:schemeClr>
                </a:solidFill>
              </a:rPr>
              <a:t>Internal dialogue going on</a:t>
            </a:r>
          </a:p>
        </p:txBody>
      </p:sp>
      <p:sp>
        <p:nvSpPr>
          <p:cNvPr id="11" name="TextBox 10"/>
          <p:cNvSpPr txBox="1"/>
          <p:nvPr/>
        </p:nvSpPr>
        <p:spPr>
          <a:xfrm>
            <a:off x="10298239" y="4207599"/>
            <a:ext cx="1820072" cy="646331"/>
          </a:xfrm>
          <a:prstGeom prst="rect">
            <a:avLst/>
          </a:prstGeom>
          <a:noFill/>
        </p:spPr>
        <p:txBody>
          <a:bodyPr wrap="square" rtlCol="0">
            <a:spAutoFit/>
          </a:bodyPr>
          <a:lstStyle/>
          <a:p>
            <a:r>
              <a:rPr lang="en-GB" dirty="0">
                <a:solidFill>
                  <a:schemeClr val="accent5">
                    <a:lumMod val="75000"/>
                  </a:schemeClr>
                </a:solidFill>
              </a:rPr>
              <a:t>Remembering a sound</a:t>
            </a:r>
          </a:p>
        </p:txBody>
      </p:sp>
      <p:sp>
        <p:nvSpPr>
          <p:cNvPr id="12" name="TextBox 11"/>
          <p:cNvSpPr txBox="1"/>
          <p:nvPr/>
        </p:nvSpPr>
        <p:spPr>
          <a:xfrm>
            <a:off x="10298239" y="2724741"/>
            <a:ext cx="1820072" cy="646331"/>
          </a:xfrm>
          <a:prstGeom prst="rect">
            <a:avLst/>
          </a:prstGeom>
          <a:noFill/>
        </p:spPr>
        <p:txBody>
          <a:bodyPr wrap="square" rtlCol="0">
            <a:spAutoFit/>
          </a:bodyPr>
          <a:lstStyle/>
          <a:p>
            <a:r>
              <a:rPr lang="en-GB" dirty="0">
                <a:solidFill>
                  <a:schemeClr val="accent5">
                    <a:lumMod val="75000"/>
                  </a:schemeClr>
                </a:solidFill>
              </a:rPr>
              <a:t>Recalling an image</a:t>
            </a:r>
          </a:p>
        </p:txBody>
      </p:sp>
      <p:sp>
        <p:nvSpPr>
          <p:cNvPr id="13" name="TextBox 12"/>
          <p:cNvSpPr txBox="1"/>
          <p:nvPr/>
        </p:nvSpPr>
        <p:spPr>
          <a:xfrm>
            <a:off x="130627" y="5400269"/>
            <a:ext cx="1820072" cy="923330"/>
          </a:xfrm>
          <a:prstGeom prst="rect">
            <a:avLst/>
          </a:prstGeom>
          <a:noFill/>
        </p:spPr>
        <p:txBody>
          <a:bodyPr wrap="square" rtlCol="0">
            <a:spAutoFit/>
          </a:bodyPr>
          <a:lstStyle/>
          <a:p>
            <a:pPr algn="r"/>
            <a:r>
              <a:rPr lang="en-GB" dirty="0">
                <a:solidFill>
                  <a:schemeClr val="accent4">
                    <a:lumMod val="75000"/>
                  </a:schemeClr>
                </a:solidFill>
              </a:rPr>
              <a:t>Remembering feelings and sensations</a:t>
            </a:r>
          </a:p>
        </p:txBody>
      </p:sp>
      <p:sp>
        <p:nvSpPr>
          <p:cNvPr id="14" name="TextBox 13"/>
          <p:cNvSpPr txBox="1"/>
          <p:nvPr/>
        </p:nvSpPr>
        <p:spPr>
          <a:xfrm>
            <a:off x="94202" y="4080468"/>
            <a:ext cx="1820072" cy="646331"/>
          </a:xfrm>
          <a:prstGeom prst="rect">
            <a:avLst/>
          </a:prstGeom>
          <a:noFill/>
        </p:spPr>
        <p:txBody>
          <a:bodyPr wrap="square" rtlCol="0">
            <a:spAutoFit/>
          </a:bodyPr>
          <a:lstStyle/>
          <a:p>
            <a:pPr algn="r"/>
            <a:r>
              <a:rPr lang="en-GB" dirty="0">
                <a:solidFill>
                  <a:schemeClr val="accent4">
                    <a:lumMod val="75000"/>
                  </a:schemeClr>
                </a:solidFill>
              </a:rPr>
              <a:t>Imagining a sound</a:t>
            </a:r>
          </a:p>
        </p:txBody>
      </p:sp>
      <p:sp>
        <p:nvSpPr>
          <p:cNvPr id="15" name="TextBox 14"/>
          <p:cNvSpPr txBox="1"/>
          <p:nvPr/>
        </p:nvSpPr>
        <p:spPr>
          <a:xfrm>
            <a:off x="94202" y="2794064"/>
            <a:ext cx="1820072" cy="646331"/>
          </a:xfrm>
          <a:prstGeom prst="rect">
            <a:avLst/>
          </a:prstGeom>
          <a:noFill/>
        </p:spPr>
        <p:txBody>
          <a:bodyPr wrap="square" rtlCol="0">
            <a:spAutoFit/>
          </a:bodyPr>
          <a:lstStyle/>
          <a:p>
            <a:pPr algn="r"/>
            <a:r>
              <a:rPr lang="en-GB" dirty="0">
                <a:solidFill>
                  <a:schemeClr val="accent4">
                    <a:lumMod val="75000"/>
                  </a:schemeClr>
                </a:solidFill>
              </a:rPr>
              <a:t>Dreaming up </a:t>
            </a:r>
          </a:p>
          <a:p>
            <a:pPr algn="r"/>
            <a:r>
              <a:rPr lang="en-GB" dirty="0">
                <a:solidFill>
                  <a:schemeClr val="accent4">
                    <a:lumMod val="75000"/>
                  </a:schemeClr>
                </a:solidFill>
              </a:rPr>
              <a:t>an image</a:t>
            </a:r>
          </a:p>
        </p:txBody>
      </p:sp>
      <p:sp>
        <p:nvSpPr>
          <p:cNvPr id="16" name="Rectangle 15"/>
          <p:cNvSpPr/>
          <p:nvPr/>
        </p:nvSpPr>
        <p:spPr>
          <a:xfrm>
            <a:off x="480281" y="1797342"/>
            <a:ext cx="4283623" cy="523220"/>
          </a:xfrm>
          <a:prstGeom prst="rect">
            <a:avLst/>
          </a:prstGeom>
        </p:spPr>
        <p:txBody>
          <a:bodyPr wrap="square">
            <a:spAutoFit/>
          </a:bodyPr>
          <a:lstStyle/>
          <a:p>
            <a:pPr algn="r"/>
            <a:r>
              <a:rPr lang="en-GB" sz="1400" dirty="0">
                <a:solidFill>
                  <a:schemeClr val="accent4">
                    <a:lumMod val="50000"/>
                  </a:schemeClr>
                </a:solidFill>
              </a:rPr>
              <a:t>A glance to the observer's left usually reveals a creative process, when someone is </a:t>
            </a:r>
            <a:r>
              <a:rPr lang="en-GB" sz="1400" b="1" dirty="0">
                <a:solidFill>
                  <a:schemeClr val="accent4">
                    <a:lumMod val="50000"/>
                  </a:schemeClr>
                </a:solidFill>
              </a:rPr>
              <a:t>"making up" facts or lying.</a:t>
            </a:r>
          </a:p>
        </p:txBody>
      </p:sp>
      <p:sp>
        <p:nvSpPr>
          <p:cNvPr id="17" name="Rectangle 16"/>
          <p:cNvSpPr/>
          <p:nvPr/>
        </p:nvSpPr>
        <p:spPr>
          <a:xfrm>
            <a:off x="7358389" y="1814761"/>
            <a:ext cx="4221496" cy="523220"/>
          </a:xfrm>
          <a:prstGeom prst="rect">
            <a:avLst/>
          </a:prstGeom>
        </p:spPr>
        <p:txBody>
          <a:bodyPr wrap="square">
            <a:spAutoFit/>
          </a:bodyPr>
          <a:lstStyle/>
          <a:p>
            <a:r>
              <a:rPr lang="en-GB" sz="1400" dirty="0">
                <a:solidFill>
                  <a:schemeClr val="accent5">
                    <a:lumMod val="50000"/>
                  </a:schemeClr>
                </a:solidFill>
              </a:rPr>
              <a:t>A glance to the observer's right reveals that the subject is </a:t>
            </a:r>
            <a:r>
              <a:rPr lang="en-GB" sz="1400" b="1" dirty="0">
                <a:solidFill>
                  <a:schemeClr val="accent5">
                    <a:lumMod val="50000"/>
                  </a:schemeClr>
                </a:solidFill>
              </a:rPr>
              <a:t>remembering facts.</a:t>
            </a:r>
          </a:p>
        </p:txBody>
      </p:sp>
      <p:sp>
        <p:nvSpPr>
          <p:cNvPr id="18" name="Right Arrow 17"/>
          <p:cNvSpPr/>
          <p:nvPr/>
        </p:nvSpPr>
        <p:spPr>
          <a:xfrm>
            <a:off x="10392379" y="2266189"/>
            <a:ext cx="1187506" cy="35169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0" name="Right Arrow 19"/>
          <p:cNvSpPr/>
          <p:nvPr/>
        </p:nvSpPr>
        <p:spPr>
          <a:xfrm flipH="1">
            <a:off x="630648" y="2337981"/>
            <a:ext cx="1187506" cy="35169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2" name="Oval 21"/>
          <p:cNvSpPr/>
          <p:nvPr/>
        </p:nvSpPr>
        <p:spPr>
          <a:xfrm>
            <a:off x="4912281" y="2639552"/>
            <a:ext cx="2363638" cy="3247266"/>
          </a:xfrm>
          <a:prstGeom prst="ellipse">
            <a:avLst/>
          </a:prstGeom>
          <a:solidFill>
            <a:srgbClr val="A36D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Here are some general patterns that you can use when talking to someone. It shows the various directions of eye movements of a person and explains what is usually going on in their mind at that moment. </a:t>
            </a:r>
          </a:p>
        </p:txBody>
      </p:sp>
    </p:spTree>
    <p:custDataLst>
      <p:tags r:id="rId1"/>
    </p:custDataLst>
    <p:extLst>
      <p:ext uri="{BB962C8B-B14F-4D97-AF65-F5344CB8AC3E}">
        <p14:creationId xmlns:p14="http://schemas.microsoft.com/office/powerpoint/2010/main" val="783568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Body Language Gestures</a:t>
            </a:r>
          </a:p>
        </p:txBody>
      </p:sp>
      <p:sp>
        <p:nvSpPr>
          <p:cNvPr id="9" name="TextBox 8"/>
          <p:cNvSpPr txBox="1"/>
          <p:nvPr/>
        </p:nvSpPr>
        <p:spPr>
          <a:xfrm>
            <a:off x="860226" y="2222855"/>
            <a:ext cx="9815805" cy="1015663"/>
          </a:xfrm>
          <a:prstGeom prst="rect">
            <a:avLst/>
          </a:prstGeom>
          <a:noFill/>
        </p:spPr>
        <p:txBody>
          <a:bodyPr wrap="square" rtlCol="0">
            <a:spAutoFit/>
          </a:bodyPr>
          <a:lstStyle/>
          <a:p>
            <a:pPr algn="ctr"/>
            <a:r>
              <a:rPr lang="en-GB" sz="6000" dirty="0">
                <a:solidFill>
                  <a:srgbClr val="7EA8B4"/>
                </a:solidFill>
              </a:rPr>
              <a:t> ACTIVITY</a:t>
            </a:r>
          </a:p>
        </p:txBody>
      </p:sp>
      <p:sp>
        <p:nvSpPr>
          <p:cNvPr id="2" name="TextBox 1"/>
          <p:cNvSpPr txBox="1"/>
          <p:nvPr/>
        </p:nvSpPr>
        <p:spPr>
          <a:xfrm>
            <a:off x="0" y="3376541"/>
            <a:ext cx="12192000" cy="2431435"/>
          </a:xfrm>
          <a:prstGeom prst="rect">
            <a:avLst/>
          </a:prstGeom>
          <a:noFill/>
        </p:spPr>
        <p:txBody>
          <a:bodyPr wrap="square" rtlCol="0">
            <a:spAutoFit/>
          </a:bodyPr>
          <a:lstStyle/>
          <a:p>
            <a:pPr algn="ctr"/>
            <a:r>
              <a:rPr lang="en-GB" dirty="0"/>
              <a:t>Work with a partner and try acting out one or more of the following emotions:</a:t>
            </a:r>
          </a:p>
          <a:p>
            <a:pPr algn="ctr"/>
            <a:endParaRPr lang="en-GB" dirty="0"/>
          </a:p>
          <a:p>
            <a:pPr algn="ctr"/>
            <a:r>
              <a:rPr lang="en-GB" sz="2000" dirty="0">
                <a:solidFill>
                  <a:srgbClr val="A36D75"/>
                </a:solidFill>
              </a:rPr>
              <a:t>CONFIDENCE</a:t>
            </a:r>
          </a:p>
          <a:p>
            <a:pPr algn="ctr"/>
            <a:r>
              <a:rPr lang="en-GB" sz="2000" dirty="0">
                <a:solidFill>
                  <a:srgbClr val="A36D75"/>
                </a:solidFill>
              </a:rPr>
              <a:t>LYING </a:t>
            </a:r>
          </a:p>
          <a:p>
            <a:pPr algn="ctr"/>
            <a:r>
              <a:rPr lang="en-GB" sz="2000" dirty="0">
                <a:solidFill>
                  <a:srgbClr val="A36D75"/>
                </a:solidFill>
              </a:rPr>
              <a:t>FEELING DEFENSIVE OR NERVOUS</a:t>
            </a:r>
          </a:p>
          <a:p>
            <a:pPr algn="ctr"/>
            <a:r>
              <a:rPr lang="en-GB" sz="2000" dirty="0">
                <a:solidFill>
                  <a:srgbClr val="A36D75"/>
                </a:solidFill>
              </a:rPr>
              <a:t>BEING INTERESTED</a:t>
            </a:r>
          </a:p>
          <a:p>
            <a:pPr algn="ctr"/>
            <a:endParaRPr lang="en-GB" dirty="0"/>
          </a:p>
          <a:p>
            <a:pPr algn="ctr"/>
            <a:r>
              <a:rPr lang="en-GB" dirty="0"/>
              <a:t>Ask your partner to guess what emotion you are acting out. Then swop roles…</a:t>
            </a:r>
          </a:p>
        </p:txBody>
      </p:sp>
    </p:spTree>
    <p:custDataLst>
      <p:tags r:id="rId1"/>
    </p:custDataLst>
    <p:extLst>
      <p:ext uri="{BB962C8B-B14F-4D97-AF65-F5344CB8AC3E}">
        <p14:creationId xmlns:p14="http://schemas.microsoft.com/office/powerpoint/2010/main" val="3536807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08509" cy="1499616"/>
          </a:xfrm>
        </p:spPr>
        <p:txBody>
          <a:bodyPr/>
          <a:lstStyle/>
          <a:p>
            <a:r>
              <a:rPr lang="en-GB" dirty="0"/>
              <a:t>BUILDING RAPPORT</a:t>
            </a:r>
          </a:p>
        </p:txBody>
      </p:sp>
      <p:sp>
        <p:nvSpPr>
          <p:cNvPr id="3" name="Rectangle 2"/>
          <p:cNvSpPr/>
          <p:nvPr/>
        </p:nvSpPr>
        <p:spPr>
          <a:xfrm>
            <a:off x="1024127" y="1798922"/>
            <a:ext cx="6905296" cy="5262979"/>
          </a:xfrm>
          <a:prstGeom prst="rect">
            <a:avLst/>
          </a:prstGeom>
        </p:spPr>
        <p:txBody>
          <a:bodyPr wrap="square">
            <a:spAutoFit/>
          </a:bodyPr>
          <a:lstStyle/>
          <a:p>
            <a:r>
              <a:rPr lang="en-GB" sz="1400" dirty="0">
                <a:solidFill>
                  <a:srgbClr val="A36D75"/>
                </a:solidFill>
              </a:rPr>
              <a:t>Rapport Building Behaviours</a:t>
            </a:r>
          </a:p>
          <a:p>
            <a:endParaRPr lang="en-GB" sz="1400" dirty="0">
              <a:solidFill>
                <a:srgbClr val="A36D75"/>
              </a:solidFill>
            </a:endParaRPr>
          </a:p>
          <a:p>
            <a:pPr marL="285750" indent="-285750">
              <a:buFont typeface="Wingdings" panose="05000000000000000000" pitchFamily="2" charset="2"/>
              <a:buChar char="§"/>
            </a:pPr>
            <a:r>
              <a:rPr lang="en-GB" sz="1400" dirty="0">
                <a:solidFill>
                  <a:srgbClr val="2A2A2A"/>
                </a:solidFill>
              </a:rPr>
              <a:t>If you are sitting then lean forward, towards the person you are talking to, with hands open and arms and legs uncrossed.  This is open body language and will help you and the person you are talking to feel more relaxed.</a:t>
            </a:r>
          </a:p>
          <a:p>
            <a:pPr marL="285750" indent="-285750">
              <a:buFont typeface="Wingdings" panose="05000000000000000000" pitchFamily="2" charset="2"/>
              <a:buChar char="§"/>
            </a:pPr>
            <a:br>
              <a:rPr lang="en-GB" sz="1400" dirty="0">
                <a:solidFill>
                  <a:srgbClr val="2A2A2A"/>
                </a:solidFill>
              </a:rPr>
            </a:br>
            <a:r>
              <a:rPr lang="en-GB" sz="1400" dirty="0">
                <a:solidFill>
                  <a:srgbClr val="2A2A2A"/>
                </a:solidFill>
              </a:rPr>
              <a:t>Look at the other person for approximately 60% of the time. Give plenty of eye-contact but be careful not to make them feel uncomfortable.</a:t>
            </a:r>
          </a:p>
          <a:p>
            <a:pPr marL="285750" indent="-285750">
              <a:buFont typeface="Wingdings" panose="05000000000000000000" pitchFamily="2" charset="2"/>
              <a:buChar char="§"/>
            </a:pPr>
            <a:br>
              <a:rPr lang="en-GB" sz="1400" dirty="0">
                <a:solidFill>
                  <a:srgbClr val="2A2A2A"/>
                </a:solidFill>
              </a:rPr>
            </a:br>
            <a:r>
              <a:rPr lang="en-GB" sz="1400" dirty="0">
                <a:solidFill>
                  <a:srgbClr val="2A2A2A"/>
                </a:solidFill>
              </a:rPr>
              <a:t>When listening, nod and make encouraging sounds and gestures.</a:t>
            </a:r>
          </a:p>
          <a:p>
            <a:pPr marL="285750" indent="-285750">
              <a:buFont typeface="Wingdings" panose="05000000000000000000" pitchFamily="2" charset="2"/>
              <a:buChar char="§"/>
            </a:pPr>
            <a:br>
              <a:rPr lang="en-GB" sz="1400" dirty="0">
                <a:solidFill>
                  <a:srgbClr val="2A2A2A"/>
                </a:solidFill>
              </a:rPr>
            </a:br>
            <a:r>
              <a:rPr lang="en-GB" sz="1400" dirty="0">
                <a:solidFill>
                  <a:srgbClr val="2A2A2A"/>
                </a:solidFill>
              </a:rPr>
              <a:t>Smile!</a:t>
            </a:r>
          </a:p>
          <a:p>
            <a:pPr marL="285750" indent="-285750">
              <a:buFont typeface="Wingdings" panose="05000000000000000000" pitchFamily="2" charset="2"/>
              <a:buChar char="§"/>
            </a:pPr>
            <a:br>
              <a:rPr lang="en-GB" sz="1400" dirty="0">
                <a:solidFill>
                  <a:srgbClr val="2A2A2A"/>
                </a:solidFill>
              </a:rPr>
            </a:br>
            <a:r>
              <a:rPr lang="en-GB" sz="1400" dirty="0">
                <a:solidFill>
                  <a:srgbClr val="2A2A2A"/>
                </a:solidFill>
              </a:rPr>
              <a:t>Use the other person’s name early in the conversation. This is not only seen as polite but will also reinforce the name in your mind so you are less likely to forget it!</a:t>
            </a:r>
          </a:p>
          <a:p>
            <a:pPr marL="285750" indent="-285750">
              <a:buFont typeface="Wingdings" panose="05000000000000000000" pitchFamily="2" charset="2"/>
              <a:buChar char="§"/>
            </a:pPr>
            <a:br>
              <a:rPr lang="en-GB" sz="1400" dirty="0">
                <a:solidFill>
                  <a:srgbClr val="2A2A2A"/>
                </a:solidFill>
              </a:rPr>
            </a:br>
            <a:r>
              <a:rPr lang="en-GB" sz="1400" dirty="0">
                <a:solidFill>
                  <a:srgbClr val="2A2A2A"/>
                </a:solidFill>
              </a:rPr>
              <a:t>Ask the other person open questions.  Open questions require more than a yes or no answer. </a:t>
            </a:r>
          </a:p>
          <a:p>
            <a:pPr marL="285750" indent="-285750">
              <a:buFont typeface="Wingdings" panose="05000000000000000000" pitchFamily="2" charset="2"/>
              <a:buChar char="§"/>
            </a:pPr>
            <a:br>
              <a:rPr lang="en-GB" sz="1400" dirty="0">
                <a:solidFill>
                  <a:srgbClr val="2A2A2A"/>
                </a:solidFill>
              </a:rPr>
            </a:br>
            <a:r>
              <a:rPr lang="en-GB" sz="1400" dirty="0">
                <a:solidFill>
                  <a:srgbClr val="2A2A2A"/>
                </a:solidFill>
              </a:rPr>
              <a:t>Use feedback to summarise, reflect and clarify back to the other person what you think they have said.  This gives opportunity for any misunderstandings to be rectified quickly.</a:t>
            </a:r>
          </a:p>
          <a:p>
            <a:br>
              <a:rPr lang="en-GB" sz="1400" dirty="0">
                <a:solidFill>
                  <a:srgbClr val="2A2A2A"/>
                </a:solidFill>
              </a:rPr>
            </a:br>
            <a:br>
              <a:rPr lang="en-GB" sz="1400" dirty="0"/>
            </a:br>
            <a:endParaRPr lang="en-GB" sz="1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442" y="4006664"/>
            <a:ext cx="3058194" cy="203981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4442" y="1798922"/>
            <a:ext cx="3058194" cy="2039815"/>
          </a:xfrm>
          <a:prstGeom prst="rect">
            <a:avLst/>
          </a:prstGeom>
        </p:spPr>
      </p:pic>
    </p:spTree>
    <p:custDataLst>
      <p:tags r:id="rId1"/>
    </p:custDataLst>
    <p:extLst>
      <p:ext uri="{BB962C8B-B14F-4D97-AF65-F5344CB8AC3E}">
        <p14:creationId xmlns:p14="http://schemas.microsoft.com/office/powerpoint/2010/main" val="3253876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Objectives</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59531" y="822325"/>
            <a:ext cx="5189425" cy="5184775"/>
          </a:xfrm>
        </p:spPr>
      </p:pic>
      <p:sp>
        <p:nvSpPr>
          <p:cNvPr id="6" name="Text Placeholder 5"/>
          <p:cNvSpPr>
            <a:spLocks noGrp="1"/>
          </p:cNvSpPr>
          <p:nvPr>
            <p:ph type="body" sz="half" idx="2"/>
          </p:nvPr>
        </p:nvSpPr>
        <p:spPr/>
        <p:txBody>
          <a:bodyPr/>
          <a:lstStyle/>
          <a:p>
            <a:pPr marL="342900" indent="-342900">
              <a:buAutoNum type="arabicPeriod"/>
            </a:pPr>
            <a:r>
              <a:rPr lang="en-GB" dirty="0"/>
              <a:t>To understand the power of body language</a:t>
            </a:r>
          </a:p>
          <a:p>
            <a:pPr marL="342900" indent="-342900">
              <a:buAutoNum type="arabicPeriod"/>
            </a:pPr>
            <a:r>
              <a:rPr lang="en-GB" dirty="0"/>
              <a:t>Be able to understand basic body language gestures</a:t>
            </a:r>
          </a:p>
          <a:p>
            <a:pPr marL="342900" indent="-342900">
              <a:buAutoNum type="arabicPeriod"/>
            </a:pPr>
            <a:r>
              <a:rPr lang="en-GB" dirty="0"/>
              <a:t>Building rapport and understanding the principles of mirroring</a:t>
            </a:r>
          </a:p>
          <a:p>
            <a:pPr marL="342900" indent="-342900">
              <a:buAutoNum type="arabicPeriod"/>
            </a:pPr>
            <a:r>
              <a:rPr lang="en-GB" dirty="0"/>
              <a:t>Presenting a positive image and your personal brand</a:t>
            </a:r>
          </a:p>
          <a:p>
            <a:pPr marL="342900" indent="-342900">
              <a:buAutoNum type="arabicPeriod"/>
            </a:pPr>
            <a:r>
              <a:rPr lang="en-GB" dirty="0"/>
              <a:t>Presenting a positive image at interviews.</a:t>
            </a:r>
          </a:p>
        </p:txBody>
      </p:sp>
    </p:spTree>
    <p:custDataLst>
      <p:tags r:id="rId1"/>
    </p:custDataLst>
    <p:extLst>
      <p:ext uri="{BB962C8B-B14F-4D97-AF65-F5344CB8AC3E}">
        <p14:creationId xmlns:p14="http://schemas.microsoft.com/office/powerpoint/2010/main" val="493602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08509" cy="1499616"/>
          </a:xfrm>
        </p:spPr>
        <p:txBody>
          <a:bodyPr/>
          <a:lstStyle/>
          <a:p>
            <a:r>
              <a:rPr lang="en-GB" dirty="0"/>
              <a:t>BUILDING RAPPORT</a:t>
            </a:r>
          </a:p>
        </p:txBody>
      </p:sp>
      <p:sp>
        <p:nvSpPr>
          <p:cNvPr id="4" name="Rectangle 3"/>
          <p:cNvSpPr/>
          <p:nvPr/>
        </p:nvSpPr>
        <p:spPr>
          <a:xfrm>
            <a:off x="1024127" y="1850522"/>
            <a:ext cx="6900674" cy="4401205"/>
          </a:xfrm>
          <a:prstGeom prst="rect">
            <a:avLst/>
          </a:prstGeom>
        </p:spPr>
        <p:txBody>
          <a:bodyPr wrap="square">
            <a:spAutoFit/>
          </a:bodyPr>
          <a:lstStyle/>
          <a:p>
            <a:pPr marL="285750" indent="-285750">
              <a:buFont typeface="Wingdings" panose="05000000000000000000" pitchFamily="2" charset="2"/>
              <a:buChar char="§"/>
            </a:pPr>
            <a:r>
              <a:rPr lang="en-GB" sz="1400" dirty="0">
                <a:solidFill>
                  <a:srgbClr val="2A2A2A"/>
                </a:solidFill>
              </a:rPr>
              <a:t>Talk about things that refer back to what the other person has said.  Find links between common experiences.</a:t>
            </a:r>
          </a:p>
          <a:p>
            <a:pPr marL="285750" indent="-285750">
              <a:buFont typeface="Wingdings" panose="05000000000000000000" pitchFamily="2" charset="2"/>
              <a:buChar char="§"/>
            </a:pPr>
            <a:br>
              <a:rPr lang="en-GB" sz="1400" dirty="0">
                <a:solidFill>
                  <a:srgbClr val="2A2A2A"/>
                </a:solidFill>
              </a:rPr>
            </a:br>
            <a:r>
              <a:rPr lang="en-GB" sz="1400" dirty="0">
                <a:solidFill>
                  <a:srgbClr val="2A2A2A"/>
                </a:solidFill>
              </a:rPr>
              <a:t>Try to show empathy.  Demonstrate that you can understand how the other person feels and can see things from their point of view. </a:t>
            </a:r>
            <a:br>
              <a:rPr lang="en-GB" sz="1400" dirty="0">
                <a:solidFill>
                  <a:srgbClr val="2A2A2A"/>
                </a:solidFill>
              </a:rPr>
            </a:br>
            <a:endParaRPr lang="en-GB" sz="1400" dirty="0">
              <a:solidFill>
                <a:srgbClr val="2A2A2A"/>
              </a:solidFill>
            </a:endParaRPr>
          </a:p>
          <a:p>
            <a:pPr marL="285750" indent="-285750">
              <a:buFont typeface="Wingdings" panose="05000000000000000000" pitchFamily="2" charset="2"/>
              <a:buChar char="§"/>
            </a:pPr>
            <a:r>
              <a:rPr lang="en-GB" sz="1400" dirty="0">
                <a:solidFill>
                  <a:srgbClr val="2A2A2A"/>
                </a:solidFill>
              </a:rPr>
              <a:t>When in agreement with the other person, openly say so and say why.</a:t>
            </a:r>
          </a:p>
          <a:p>
            <a:pPr marL="285750" indent="-285750">
              <a:buFont typeface="Wingdings" panose="05000000000000000000" pitchFamily="2" charset="2"/>
              <a:buChar char="§"/>
            </a:pPr>
            <a:br>
              <a:rPr lang="en-GB" sz="1400" dirty="0">
                <a:solidFill>
                  <a:srgbClr val="2A2A2A"/>
                </a:solidFill>
              </a:rPr>
            </a:br>
            <a:r>
              <a:rPr lang="en-GB" sz="1400" dirty="0">
                <a:solidFill>
                  <a:srgbClr val="2A2A2A"/>
                </a:solidFill>
              </a:rPr>
              <a:t>Build on the other person’s ideas.</a:t>
            </a:r>
          </a:p>
          <a:p>
            <a:pPr marL="285750" indent="-285750">
              <a:buFont typeface="Wingdings" panose="05000000000000000000" pitchFamily="2" charset="2"/>
              <a:buChar char="§"/>
            </a:pPr>
            <a:br>
              <a:rPr lang="en-GB" sz="1400" dirty="0">
                <a:solidFill>
                  <a:srgbClr val="2A2A2A"/>
                </a:solidFill>
              </a:rPr>
            </a:br>
            <a:r>
              <a:rPr lang="en-GB" sz="1400" dirty="0">
                <a:solidFill>
                  <a:srgbClr val="2A2A2A"/>
                </a:solidFill>
              </a:rPr>
              <a:t>Be non-judgemental towards the other person.  Let go of stereotypes and any preconceived ideas you may have about the person.</a:t>
            </a:r>
          </a:p>
          <a:p>
            <a:pPr marL="285750" indent="-285750">
              <a:buFont typeface="Wingdings" panose="05000000000000000000" pitchFamily="2" charset="2"/>
              <a:buChar char="§"/>
            </a:pPr>
            <a:br>
              <a:rPr lang="en-GB" sz="1400" dirty="0">
                <a:solidFill>
                  <a:srgbClr val="2A2A2A"/>
                </a:solidFill>
              </a:rPr>
            </a:br>
            <a:r>
              <a:rPr lang="en-GB" sz="1400" dirty="0">
                <a:solidFill>
                  <a:srgbClr val="2A2A2A"/>
                </a:solidFill>
              </a:rPr>
              <a:t>If you have to disagree with the other person, give the reason first then say you disagree.</a:t>
            </a:r>
          </a:p>
          <a:p>
            <a:pPr marL="285750" indent="-285750">
              <a:buFont typeface="Wingdings" panose="05000000000000000000" pitchFamily="2" charset="2"/>
              <a:buChar char="§"/>
            </a:pPr>
            <a:br>
              <a:rPr lang="en-GB" sz="1400" dirty="0">
                <a:solidFill>
                  <a:srgbClr val="2A2A2A"/>
                </a:solidFill>
              </a:rPr>
            </a:br>
            <a:r>
              <a:rPr lang="en-GB" sz="1400" dirty="0">
                <a:solidFill>
                  <a:srgbClr val="2A2A2A"/>
                </a:solidFill>
              </a:rPr>
              <a:t>Admit when you don’t know the answer or have made a mistake.  Being honest is always the best tactic, acknowledging mistakes will help to build trust.</a:t>
            </a:r>
          </a:p>
          <a:p>
            <a:pPr marL="285750" indent="-285750">
              <a:buFont typeface="Wingdings" panose="05000000000000000000" pitchFamily="2" charset="2"/>
              <a:buChar char="§"/>
            </a:pPr>
            <a:br>
              <a:rPr lang="en-GB" sz="1400" dirty="0">
                <a:solidFill>
                  <a:srgbClr val="2A2A2A"/>
                </a:solidFill>
              </a:rPr>
            </a:br>
            <a:r>
              <a:rPr lang="en-GB" sz="1400" dirty="0">
                <a:solidFill>
                  <a:srgbClr val="2A2A2A"/>
                </a:solidFill>
              </a:rPr>
              <a:t>Be genuine, with visual and verbal behaviours working together to maximize the impact of your communication.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442" y="3689132"/>
            <a:ext cx="3112344" cy="207904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4442" y="1347547"/>
            <a:ext cx="3058194" cy="2039815"/>
          </a:xfrm>
          <a:prstGeom prst="rect">
            <a:avLst/>
          </a:prstGeom>
        </p:spPr>
      </p:pic>
    </p:spTree>
    <p:custDataLst>
      <p:tags r:id="rId1"/>
    </p:custDataLst>
    <p:extLst>
      <p:ext uri="{BB962C8B-B14F-4D97-AF65-F5344CB8AC3E}">
        <p14:creationId xmlns:p14="http://schemas.microsoft.com/office/powerpoint/2010/main" val="526461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08509" cy="1499616"/>
          </a:xfrm>
        </p:spPr>
        <p:txBody>
          <a:bodyPr/>
          <a:lstStyle/>
          <a:p>
            <a:r>
              <a:rPr lang="en-GB" dirty="0"/>
              <a:t>MIRRORING</a:t>
            </a:r>
          </a:p>
        </p:txBody>
      </p:sp>
      <p:sp>
        <p:nvSpPr>
          <p:cNvPr id="3" name="TextBox 2"/>
          <p:cNvSpPr txBox="1"/>
          <p:nvPr/>
        </p:nvSpPr>
        <p:spPr>
          <a:xfrm>
            <a:off x="0" y="2375255"/>
            <a:ext cx="12192000" cy="1015663"/>
          </a:xfrm>
          <a:prstGeom prst="rect">
            <a:avLst/>
          </a:prstGeom>
          <a:noFill/>
        </p:spPr>
        <p:txBody>
          <a:bodyPr wrap="square" rtlCol="0">
            <a:spAutoFit/>
          </a:bodyPr>
          <a:lstStyle/>
          <a:p>
            <a:pPr algn="ctr"/>
            <a:r>
              <a:rPr lang="en-GB" sz="6000" dirty="0">
                <a:solidFill>
                  <a:srgbClr val="7EA8B4"/>
                </a:solidFill>
              </a:rPr>
              <a:t> ACTIVITY</a:t>
            </a:r>
          </a:p>
        </p:txBody>
      </p:sp>
      <p:sp>
        <p:nvSpPr>
          <p:cNvPr id="4" name="Rectangle 3"/>
          <p:cNvSpPr/>
          <p:nvPr/>
        </p:nvSpPr>
        <p:spPr>
          <a:xfrm>
            <a:off x="3230381" y="3681341"/>
            <a:ext cx="6096000" cy="646331"/>
          </a:xfrm>
          <a:prstGeom prst="rect">
            <a:avLst/>
          </a:prstGeom>
        </p:spPr>
        <p:txBody>
          <a:bodyPr>
            <a:spAutoFit/>
          </a:bodyPr>
          <a:lstStyle/>
          <a:p>
            <a:pPr algn="ctr"/>
            <a:r>
              <a:rPr lang="en-GB" i="1" dirty="0"/>
              <a:t>Find a partner in the room, preferably someone you don't know very well or don't work with often…</a:t>
            </a:r>
          </a:p>
        </p:txBody>
      </p:sp>
    </p:spTree>
    <p:custDataLst>
      <p:tags r:id="rId1"/>
    </p:custDataLst>
    <p:extLst>
      <p:ext uri="{BB962C8B-B14F-4D97-AF65-F5344CB8AC3E}">
        <p14:creationId xmlns:p14="http://schemas.microsoft.com/office/powerpoint/2010/main" val="2582504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08509" cy="1499616"/>
          </a:xfrm>
        </p:spPr>
        <p:txBody>
          <a:bodyPr/>
          <a:lstStyle/>
          <a:p>
            <a:r>
              <a:rPr lang="en-GB" dirty="0"/>
              <a:t>MIRRORING</a:t>
            </a:r>
          </a:p>
        </p:txBody>
      </p:sp>
      <p:sp>
        <p:nvSpPr>
          <p:cNvPr id="8" name="TextBox 7"/>
          <p:cNvSpPr txBox="1"/>
          <p:nvPr/>
        </p:nvSpPr>
        <p:spPr>
          <a:xfrm>
            <a:off x="1024127" y="2780690"/>
            <a:ext cx="2974781" cy="1477328"/>
          </a:xfrm>
          <a:prstGeom prst="rect">
            <a:avLst/>
          </a:prstGeom>
          <a:noFill/>
        </p:spPr>
        <p:txBody>
          <a:bodyPr wrap="square" rtlCol="0">
            <a:spAutoFit/>
          </a:bodyPr>
          <a:lstStyle/>
          <a:p>
            <a:r>
              <a:rPr lang="en-GB" dirty="0"/>
              <a:t>Mirroring can create ‘good energy’ between people, makes people feel comfortable and can help conversations flow…</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084319" y="1324793"/>
            <a:ext cx="7569201" cy="4389121"/>
          </a:xfrm>
          <a:prstGeom prst="rect">
            <a:avLst/>
          </a:prstGeom>
        </p:spPr>
      </p:pic>
    </p:spTree>
    <p:custDataLst>
      <p:tags r:id="rId1"/>
    </p:custDataLst>
    <p:extLst>
      <p:ext uri="{BB962C8B-B14F-4D97-AF65-F5344CB8AC3E}">
        <p14:creationId xmlns:p14="http://schemas.microsoft.com/office/powerpoint/2010/main" val="1036144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PRESENTING A POSTIVE IMAGE AND YOUR PERSONAL BRAND</a:t>
            </a:r>
          </a:p>
        </p:txBody>
      </p:sp>
      <p:sp>
        <p:nvSpPr>
          <p:cNvPr id="3" name="TextBox 2"/>
          <p:cNvSpPr txBox="1"/>
          <p:nvPr/>
        </p:nvSpPr>
        <p:spPr>
          <a:xfrm>
            <a:off x="945327" y="2273687"/>
            <a:ext cx="5255075" cy="2308324"/>
          </a:xfrm>
          <a:prstGeom prst="rect">
            <a:avLst/>
          </a:prstGeom>
          <a:noFill/>
        </p:spPr>
        <p:txBody>
          <a:bodyPr wrap="square" rtlCol="0">
            <a:spAutoFit/>
          </a:bodyPr>
          <a:lstStyle/>
          <a:p>
            <a:r>
              <a:rPr lang="en-GB" dirty="0"/>
              <a:t>How do you want people to remember you?</a:t>
            </a:r>
          </a:p>
          <a:p>
            <a:endParaRPr lang="en-GB" dirty="0"/>
          </a:p>
          <a:p>
            <a:r>
              <a:rPr lang="en-GB" dirty="0"/>
              <a:t>How would you want to be described by someone else?</a:t>
            </a:r>
          </a:p>
          <a:p>
            <a:endParaRPr lang="en-GB" dirty="0"/>
          </a:p>
          <a:p>
            <a:r>
              <a:rPr lang="en-GB" dirty="0"/>
              <a:t>What are your best features and what are you really great at?</a:t>
            </a:r>
          </a:p>
          <a:p>
            <a:endParaRPr lang="en-GB" dirty="0"/>
          </a:p>
          <a:p>
            <a:endParaRPr lang="en-GB" dirty="0"/>
          </a:p>
        </p:txBody>
      </p:sp>
      <p:grpSp>
        <p:nvGrpSpPr>
          <p:cNvPr id="6" name="Group 5"/>
          <p:cNvGrpSpPr/>
          <p:nvPr/>
        </p:nvGrpSpPr>
        <p:grpSpPr>
          <a:xfrm>
            <a:off x="7255835" y="1448905"/>
            <a:ext cx="3667797" cy="2279716"/>
            <a:chOff x="7295576" y="4262487"/>
            <a:chExt cx="3667797" cy="2279716"/>
          </a:xfrm>
        </p:grpSpPr>
        <p:sp>
          <p:nvSpPr>
            <p:cNvPr id="4" name="Oval 3"/>
            <p:cNvSpPr/>
            <p:nvPr/>
          </p:nvSpPr>
          <p:spPr>
            <a:xfrm>
              <a:off x="7295576" y="4345757"/>
              <a:ext cx="2328421" cy="2196446"/>
            </a:xfrm>
            <a:prstGeom prst="ellipse">
              <a:avLst/>
            </a:prstGeom>
            <a:solidFill>
              <a:srgbClr val="A9A57C">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8550912" y="4262487"/>
              <a:ext cx="2412461" cy="2279716"/>
            </a:xfrm>
            <a:prstGeom prst="ellipse">
              <a:avLst/>
            </a:prstGeom>
            <a:solidFill>
              <a:srgbClr val="9CBEBD">
                <a:alpha val="54902"/>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 name="TextBox 4"/>
            <p:cNvSpPr txBox="1"/>
            <p:nvPr/>
          </p:nvSpPr>
          <p:spPr>
            <a:xfrm>
              <a:off x="9623997" y="4826525"/>
              <a:ext cx="1187808" cy="923330"/>
            </a:xfrm>
            <a:prstGeom prst="rect">
              <a:avLst/>
            </a:prstGeom>
            <a:noFill/>
          </p:spPr>
          <p:txBody>
            <a:bodyPr wrap="square" rtlCol="0">
              <a:spAutoFit/>
            </a:bodyPr>
            <a:lstStyle/>
            <a:p>
              <a:pPr algn="ctr"/>
              <a:r>
                <a:rPr lang="en-GB" dirty="0">
                  <a:solidFill>
                    <a:schemeClr val="accent4">
                      <a:lumMod val="75000"/>
                    </a:schemeClr>
                  </a:solidFill>
                </a:rPr>
                <a:t>HOW OTHERS SEE YOU</a:t>
              </a:r>
            </a:p>
          </p:txBody>
        </p:sp>
        <p:sp>
          <p:nvSpPr>
            <p:cNvPr id="9" name="TextBox 8"/>
            <p:cNvSpPr txBox="1"/>
            <p:nvPr/>
          </p:nvSpPr>
          <p:spPr>
            <a:xfrm>
              <a:off x="7363104" y="4940680"/>
              <a:ext cx="1187808" cy="923330"/>
            </a:xfrm>
            <a:prstGeom prst="rect">
              <a:avLst/>
            </a:prstGeom>
            <a:noFill/>
          </p:spPr>
          <p:txBody>
            <a:bodyPr wrap="square" rtlCol="0">
              <a:spAutoFit/>
            </a:bodyPr>
            <a:lstStyle/>
            <a:p>
              <a:pPr algn="ctr"/>
              <a:r>
                <a:rPr lang="en-GB" dirty="0">
                  <a:solidFill>
                    <a:schemeClr val="accent4">
                      <a:lumMod val="75000"/>
                    </a:schemeClr>
                  </a:solidFill>
                </a:rPr>
                <a:t>HOW YOU SEE YOURSELF</a:t>
              </a:r>
            </a:p>
          </p:txBody>
        </p:sp>
        <p:sp>
          <p:nvSpPr>
            <p:cNvPr id="10" name="TextBox 9"/>
            <p:cNvSpPr txBox="1"/>
            <p:nvPr/>
          </p:nvSpPr>
          <p:spPr>
            <a:xfrm>
              <a:off x="8521092" y="4962284"/>
              <a:ext cx="1187808" cy="830997"/>
            </a:xfrm>
            <a:prstGeom prst="rect">
              <a:avLst/>
            </a:prstGeom>
            <a:noFill/>
          </p:spPr>
          <p:txBody>
            <a:bodyPr wrap="square" rtlCol="0">
              <a:spAutoFit/>
            </a:bodyPr>
            <a:lstStyle/>
            <a:p>
              <a:pPr algn="ctr"/>
              <a:r>
                <a:rPr lang="en-GB" sz="1600" b="1" dirty="0">
                  <a:solidFill>
                    <a:srgbClr val="A36D75"/>
                  </a:solidFill>
                </a:rPr>
                <a:t>YOUR PERSONAL BRAND</a:t>
              </a:r>
            </a:p>
          </p:txBody>
        </p:sp>
      </p:grpSp>
      <p:grpSp>
        <p:nvGrpSpPr>
          <p:cNvPr id="28" name="Group 27"/>
          <p:cNvGrpSpPr/>
          <p:nvPr/>
        </p:nvGrpSpPr>
        <p:grpSpPr>
          <a:xfrm>
            <a:off x="6368545" y="4211236"/>
            <a:ext cx="5293842" cy="2217358"/>
            <a:chOff x="6602158" y="4296564"/>
            <a:chExt cx="5293842" cy="2217358"/>
          </a:xfrm>
        </p:grpSpPr>
        <p:sp>
          <p:nvSpPr>
            <p:cNvPr id="8" name="Rounded Rectangle 7"/>
            <p:cNvSpPr/>
            <p:nvPr/>
          </p:nvSpPr>
          <p:spPr>
            <a:xfrm>
              <a:off x="7857479" y="4296564"/>
              <a:ext cx="2931736" cy="7258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srgbClr val="A36D75"/>
                  </a:solidFill>
                </a:rPr>
                <a:t>YOUR BRAND</a:t>
              </a:r>
            </a:p>
          </p:txBody>
        </p:sp>
        <p:sp>
          <p:nvSpPr>
            <p:cNvPr id="11" name="Oval 10"/>
            <p:cNvSpPr/>
            <p:nvPr/>
          </p:nvSpPr>
          <p:spPr>
            <a:xfrm>
              <a:off x="6602158" y="5335572"/>
              <a:ext cx="1187777" cy="117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Your</a:t>
              </a:r>
            </a:p>
            <a:p>
              <a:pPr algn="ctr"/>
              <a:r>
                <a:rPr lang="en-GB" dirty="0"/>
                <a:t>IMAGE</a:t>
              </a:r>
            </a:p>
          </p:txBody>
        </p:sp>
        <p:grpSp>
          <p:nvGrpSpPr>
            <p:cNvPr id="13" name="Group 12"/>
            <p:cNvGrpSpPr/>
            <p:nvPr/>
          </p:nvGrpSpPr>
          <p:grpSpPr>
            <a:xfrm>
              <a:off x="7857479" y="5335570"/>
              <a:ext cx="1300617" cy="1178350"/>
              <a:chOff x="8544249" y="5326144"/>
              <a:chExt cx="1300617" cy="1178350"/>
            </a:xfrm>
          </p:grpSpPr>
          <p:sp>
            <p:nvSpPr>
              <p:cNvPr id="14" name="Oval 13"/>
              <p:cNvSpPr/>
              <p:nvPr/>
            </p:nvSpPr>
            <p:spPr>
              <a:xfrm>
                <a:off x="8578677" y="5326144"/>
                <a:ext cx="1187777" cy="11783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12" name="Rectangle 11"/>
              <p:cNvSpPr/>
              <p:nvPr/>
            </p:nvSpPr>
            <p:spPr>
              <a:xfrm>
                <a:off x="8544249" y="5592154"/>
                <a:ext cx="1300617" cy="646331"/>
              </a:xfrm>
              <a:prstGeom prst="rect">
                <a:avLst/>
              </a:prstGeom>
            </p:spPr>
            <p:txBody>
              <a:bodyPr wrap="square">
                <a:spAutoFit/>
              </a:bodyPr>
              <a:lstStyle/>
              <a:p>
                <a:pPr algn="ctr"/>
                <a:r>
                  <a:rPr lang="en-GB" dirty="0">
                    <a:solidFill>
                      <a:schemeClr val="bg1"/>
                    </a:solidFill>
                  </a:rPr>
                  <a:t>Your</a:t>
                </a:r>
              </a:p>
              <a:p>
                <a:pPr algn="ctr"/>
                <a:r>
                  <a:rPr lang="en-GB" dirty="0">
                    <a:solidFill>
                      <a:schemeClr val="bg1"/>
                    </a:solidFill>
                  </a:rPr>
                  <a:t>MISSION</a:t>
                </a:r>
              </a:p>
            </p:txBody>
          </p:sp>
        </p:grpSp>
        <p:grpSp>
          <p:nvGrpSpPr>
            <p:cNvPr id="15" name="Group 14"/>
            <p:cNvGrpSpPr/>
            <p:nvPr/>
          </p:nvGrpSpPr>
          <p:grpSpPr>
            <a:xfrm>
              <a:off x="9205230" y="5288438"/>
              <a:ext cx="1300617" cy="1178350"/>
              <a:chOff x="10050828" y="5326144"/>
              <a:chExt cx="1300617" cy="1178350"/>
            </a:xfrm>
          </p:grpSpPr>
          <p:sp>
            <p:nvSpPr>
              <p:cNvPr id="16" name="Oval 15"/>
              <p:cNvSpPr/>
              <p:nvPr/>
            </p:nvSpPr>
            <p:spPr>
              <a:xfrm>
                <a:off x="10072820" y="5326144"/>
                <a:ext cx="1187777" cy="11783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17" name="Rectangle 16"/>
              <p:cNvSpPr/>
              <p:nvPr/>
            </p:nvSpPr>
            <p:spPr>
              <a:xfrm>
                <a:off x="10050828" y="5592153"/>
                <a:ext cx="1300617" cy="646331"/>
              </a:xfrm>
              <a:prstGeom prst="rect">
                <a:avLst/>
              </a:prstGeom>
            </p:spPr>
            <p:txBody>
              <a:bodyPr wrap="square">
                <a:spAutoFit/>
              </a:bodyPr>
              <a:lstStyle/>
              <a:p>
                <a:pPr algn="ctr"/>
                <a:r>
                  <a:rPr lang="en-GB" dirty="0">
                    <a:solidFill>
                      <a:schemeClr val="bg1"/>
                    </a:solidFill>
                  </a:rPr>
                  <a:t>Your</a:t>
                </a:r>
              </a:p>
              <a:p>
                <a:pPr algn="ctr"/>
                <a:r>
                  <a:rPr lang="en-GB" dirty="0">
                    <a:solidFill>
                      <a:schemeClr val="bg1"/>
                    </a:solidFill>
                  </a:rPr>
                  <a:t>VALUES</a:t>
                </a:r>
              </a:p>
            </p:txBody>
          </p:sp>
        </p:grpSp>
        <p:grpSp>
          <p:nvGrpSpPr>
            <p:cNvPr id="20" name="Group 19"/>
            <p:cNvGrpSpPr/>
            <p:nvPr/>
          </p:nvGrpSpPr>
          <p:grpSpPr>
            <a:xfrm>
              <a:off x="10595383" y="5262216"/>
              <a:ext cx="1300617" cy="1178350"/>
              <a:chOff x="10050828" y="5326144"/>
              <a:chExt cx="1300617" cy="1178350"/>
            </a:xfrm>
          </p:grpSpPr>
          <p:sp>
            <p:nvSpPr>
              <p:cNvPr id="21" name="Oval 20"/>
              <p:cNvSpPr/>
              <p:nvPr/>
            </p:nvSpPr>
            <p:spPr>
              <a:xfrm>
                <a:off x="10072820" y="5326144"/>
                <a:ext cx="1187777" cy="11783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2" name="Rectangle 21"/>
              <p:cNvSpPr/>
              <p:nvPr/>
            </p:nvSpPr>
            <p:spPr>
              <a:xfrm>
                <a:off x="10050828" y="5592153"/>
                <a:ext cx="1300617" cy="646331"/>
              </a:xfrm>
              <a:prstGeom prst="rect">
                <a:avLst/>
              </a:prstGeom>
            </p:spPr>
            <p:txBody>
              <a:bodyPr wrap="square">
                <a:spAutoFit/>
              </a:bodyPr>
              <a:lstStyle/>
              <a:p>
                <a:pPr algn="ctr"/>
                <a:r>
                  <a:rPr lang="en-GB" dirty="0">
                    <a:solidFill>
                      <a:schemeClr val="bg1"/>
                    </a:solidFill>
                  </a:rPr>
                  <a:t>Your</a:t>
                </a:r>
              </a:p>
              <a:p>
                <a:pPr algn="ctr"/>
                <a:r>
                  <a:rPr lang="en-GB" dirty="0">
                    <a:solidFill>
                      <a:schemeClr val="bg1"/>
                    </a:solidFill>
                  </a:rPr>
                  <a:t>VISION</a:t>
                </a:r>
              </a:p>
            </p:txBody>
          </p:sp>
        </p:grpSp>
        <p:cxnSp>
          <p:nvCxnSpPr>
            <p:cNvPr id="19" name="Straight Arrow Connector 18"/>
            <p:cNvCxnSpPr/>
            <p:nvPr/>
          </p:nvCxnSpPr>
          <p:spPr>
            <a:xfrm flipV="1">
              <a:off x="7447175" y="5022428"/>
              <a:ext cx="444732" cy="313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0"/>
            </p:cNvCxnSpPr>
            <p:nvPr/>
          </p:nvCxnSpPr>
          <p:spPr>
            <a:xfrm flipH="1" flipV="1">
              <a:off x="10706491" y="5022428"/>
              <a:ext cx="504773" cy="239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438991" y="5022428"/>
              <a:ext cx="46804" cy="313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flipH="1" flipV="1">
              <a:off x="9548966" y="5022428"/>
              <a:ext cx="272145" cy="266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995796" y="4350135"/>
            <a:ext cx="4906275"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GB" b="1" dirty="0"/>
              <a:t>Discussion Question:</a:t>
            </a:r>
          </a:p>
          <a:p>
            <a:endParaRPr lang="en-GB" dirty="0"/>
          </a:p>
          <a:p>
            <a:r>
              <a:rPr lang="en-GB" dirty="0"/>
              <a:t>How are you presenting your ‘personal brand’ on social media, on the phone, in emails, in written communication and in person?</a:t>
            </a:r>
          </a:p>
          <a:p>
            <a:r>
              <a:rPr lang="en-GB" dirty="0"/>
              <a:t>What needs to change (if anything)?</a:t>
            </a:r>
          </a:p>
          <a:p>
            <a:endParaRPr lang="en-GB" dirty="0"/>
          </a:p>
        </p:txBody>
      </p:sp>
    </p:spTree>
    <p:custDataLst>
      <p:tags r:id="rId1"/>
    </p:custDataLst>
    <p:extLst>
      <p:ext uri="{BB962C8B-B14F-4D97-AF65-F5344CB8AC3E}">
        <p14:creationId xmlns:p14="http://schemas.microsoft.com/office/powerpoint/2010/main" val="151641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Tips on Presenting a Positive Image at Interviews</a:t>
            </a:r>
          </a:p>
        </p:txBody>
      </p:sp>
      <p:sp>
        <p:nvSpPr>
          <p:cNvPr id="3" name="TextBox 2"/>
          <p:cNvSpPr txBox="1"/>
          <p:nvPr/>
        </p:nvSpPr>
        <p:spPr>
          <a:xfrm>
            <a:off x="878846" y="2275475"/>
            <a:ext cx="7011389" cy="3970318"/>
          </a:xfrm>
          <a:prstGeom prst="rect">
            <a:avLst/>
          </a:prstGeom>
          <a:noFill/>
        </p:spPr>
        <p:txBody>
          <a:bodyPr wrap="square" rtlCol="0">
            <a:spAutoFit/>
          </a:bodyPr>
          <a:lstStyle/>
          <a:p>
            <a:r>
              <a:rPr lang="en-GB" dirty="0"/>
              <a:t>Consider the job interview a serious and formal sales opportunity; therefore, completely avoid any type of informal, casual, or leisure dress.</a:t>
            </a:r>
            <a:br>
              <a:rPr lang="en-GB" dirty="0"/>
            </a:br>
            <a:endParaRPr lang="en-GB" dirty="0"/>
          </a:p>
          <a:p>
            <a:r>
              <a:rPr lang="en-GB" dirty="0"/>
              <a:t>Dress neatly and tastefully, avoiding radical styles and bright colours.</a:t>
            </a:r>
          </a:p>
          <a:p>
            <a:endParaRPr lang="en-GB" dirty="0"/>
          </a:p>
          <a:p>
            <a:r>
              <a:rPr lang="en-GB" dirty="0"/>
              <a:t>Wear clothing that complements you and accentuates your strengths, and not clothing that is distracting and pretentious.</a:t>
            </a:r>
          </a:p>
          <a:p>
            <a:endParaRPr lang="en-GB" dirty="0"/>
          </a:p>
          <a:p>
            <a:r>
              <a:rPr lang="en-GB" dirty="0"/>
              <a:t>Make certain that clothing and accessories are well coordinated.</a:t>
            </a:r>
          </a:p>
          <a:p>
            <a:endParaRPr lang="en-GB" dirty="0"/>
          </a:p>
          <a:p>
            <a:r>
              <a:rPr lang="en-GB" dirty="0"/>
              <a:t>Dress appropriately. Understand the climate and dress code of your field. Is it a very serious climate with a highly conservative dress code or a lighter climate with a leaning toward *'in" or fashion-oriented dress?</a:t>
            </a:r>
          </a:p>
          <a:p>
            <a:endParaRPr lang="en-GB" dirty="0"/>
          </a:p>
        </p:txBody>
      </p:sp>
      <p:sp>
        <p:nvSpPr>
          <p:cNvPr id="4" name="Rounded Rectangular Callout 3"/>
          <p:cNvSpPr/>
          <p:nvPr/>
        </p:nvSpPr>
        <p:spPr>
          <a:xfrm>
            <a:off x="8135332" y="3408325"/>
            <a:ext cx="3469064" cy="2837468"/>
          </a:xfrm>
          <a:prstGeom prst="wedgeRoundRectCallout">
            <a:avLst>
              <a:gd name="adj1" fmla="val 58888"/>
              <a:gd name="adj2" fmla="val 2318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p>
          <a:p>
            <a:pPr algn="ctr"/>
            <a:r>
              <a:rPr lang="en-GB" b="1" dirty="0"/>
              <a:t>Discussion Questions:</a:t>
            </a:r>
            <a:r>
              <a:rPr lang="en-GB" dirty="0"/>
              <a:t> </a:t>
            </a:r>
          </a:p>
          <a:p>
            <a:pPr algn="ctr"/>
            <a:endParaRPr lang="en-GB" dirty="0"/>
          </a:p>
          <a:p>
            <a:r>
              <a:rPr lang="en-GB" dirty="0"/>
              <a:t>What type of job are you going for? </a:t>
            </a:r>
          </a:p>
          <a:p>
            <a:endParaRPr lang="en-GB" dirty="0"/>
          </a:p>
          <a:p>
            <a:r>
              <a:rPr lang="en-GB" dirty="0"/>
              <a:t>What does a successful professional in this type of job look like? How would you describe them?</a:t>
            </a:r>
          </a:p>
          <a:p>
            <a:r>
              <a:rPr lang="en-GB" dirty="0"/>
              <a:t> </a:t>
            </a:r>
          </a:p>
          <a:p>
            <a:pPr algn="ct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3548" y="983580"/>
            <a:ext cx="3240848" cy="2443600"/>
          </a:xfrm>
          <a:prstGeom prst="rect">
            <a:avLst/>
          </a:prstGeom>
        </p:spPr>
      </p:pic>
      <p:sp>
        <p:nvSpPr>
          <p:cNvPr id="7" name="Multiply 6"/>
          <p:cNvSpPr/>
          <p:nvPr/>
        </p:nvSpPr>
        <p:spPr>
          <a:xfrm>
            <a:off x="10152668" y="2275475"/>
            <a:ext cx="914400" cy="914400"/>
          </a:xfrm>
          <a:prstGeom prst="mathMultipl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865812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Tips on Presenting a Positive Image at Interviews-BE Appropriate</a:t>
            </a:r>
          </a:p>
        </p:txBody>
      </p:sp>
      <p:sp>
        <p:nvSpPr>
          <p:cNvPr id="3" name="TextBox 2"/>
          <p:cNvSpPr txBox="1"/>
          <p:nvPr/>
        </p:nvSpPr>
        <p:spPr>
          <a:xfrm>
            <a:off x="803431" y="1962284"/>
            <a:ext cx="7633559" cy="4247317"/>
          </a:xfrm>
          <a:prstGeom prst="rect">
            <a:avLst/>
          </a:prstGeom>
          <a:noFill/>
        </p:spPr>
        <p:txBody>
          <a:bodyPr wrap="square" rtlCol="0">
            <a:spAutoFit/>
          </a:bodyPr>
          <a:lstStyle/>
          <a:p>
            <a:endParaRPr lang="en-GB" dirty="0"/>
          </a:p>
          <a:p>
            <a:r>
              <a:rPr lang="en-GB" dirty="0"/>
              <a:t>Dress the role. Help the interviewer visualize you in the job and the company by wearing the quality clothing you can be expected to wear if hired. See how other successful people in this and similar positions dress. Read professional magazines, attend meetings, and always remember to watch styles of dress. Your goal is to make the interviewer think, 'This person looks as if she would fit in well.</a:t>
            </a:r>
          </a:p>
          <a:p>
            <a:endParaRPr lang="en-GB" dirty="0"/>
          </a:p>
          <a:p>
            <a:r>
              <a:rPr lang="en-GB" dirty="0"/>
              <a:t>Dress successfully. If you want the interviewer to think you are successful and that you care about quality, then pay a little more for the attire you wear during the interview. Remember, there is no way you can buy quality appearance with a bargain-priced suit—when it comes to clothing, good quality is apparent. Furthermore, make sure your clothing is properly fitted; have your outfit tailored if you must.  Even the most expensive suit will look goofy if it doesn’t fit properly, while a relatively cheap fitted one can make a great first impression.</a:t>
            </a:r>
          </a:p>
          <a:p>
            <a:endParaRPr lang="en-GB" dirty="0"/>
          </a:p>
        </p:txBody>
      </p:sp>
      <p:sp>
        <p:nvSpPr>
          <p:cNvPr id="4" name="Rounded Rectangular Callout 3"/>
          <p:cNvSpPr/>
          <p:nvPr/>
        </p:nvSpPr>
        <p:spPr>
          <a:xfrm>
            <a:off x="8634952" y="3962721"/>
            <a:ext cx="3186259" cy="2092750"/>
          </a:xfrm>
          <a:prstGeom prst="wedgeRoundRectCallout">
            <a:avLst>
              <a:gd name="adj1" fmla="val 58888"/>
              <a:gd name="adj2" fmla="val 231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a:p>
            <a:pPr algn="ctr"/>
            <a:r>
              <a:rPr lang="en-GB" b="1" dirty="0"/>
              <a:t>Discussion Questions: </a:t>
            </a:r>
          </a:p>
          <a:p>
            <a:pPr algn="ctr"/>
            <a:endParaRPr lang="en-GB" dirty="0"/>
          </a:p>
          <a:p>
            <a:r>
              <a:rPr lang="en-GB" dirty="0"/>
              <a:t> How will you dress for an interview for the type of job you want to get so you look appropriate and will fit in well with the company?</a:t>
            </a:r>
          </a:p>
          <a:p>
            <a:pPr algn="ct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8143" y="904527"/>
            <a:ext cx="2039815" cy="3058194"/>
          </a:xfrm>
          <a:prstGeom prst="rect">
            <a:avLst/>
          </a:prstGeom>
        </p:spPr>
      </p:pic>
      <p:sp>
        <p:nvSpPr>
          <p:cNvPr id="6" name="TextBox 5"/>
          <p:cNvSpPr txBox="1"/>
          <p:nvPr/>
        </p:nvSpPr>
        <p:spPr>
          <a:xfrm>
            <a:off x="10322349" y="2416951"/>
            <a:ext cx="1498862" cy="954107"/>
          </a:xfrm>
          <a:prstGeom prst="rect">
            <a:avLst/>
          </a:prstGeom>
          <a:noFill/>
        </p:spPr>
        <p:txBody>
          <a:bodyPr wrap="square" rtlCol="0">
            <a:spAutoFit/>
          </a:bodyPr>
          <a:lstStyle/>
          <a:p>
            <a:r>
              <a:rPr lang="en-GB" sz="1400" b="1" dirty="0">
                <a:solidFill>
                  <a:schemeClr val="accent1"/>
                </a:solidFill>
              </a:rPr>
              <a:t>Would this look work for a job interview on a construction site?</a:t>
            </a:r>
          </a:p>
        </p:txBody>
      </p:sp>
    </p:spTree>
    <p:custDataLst>
      <p:tags r:id="rId1"/>
    </p:custDataLst>
    <p:extLst>
      <p:ext uri="{BB962C8B-B14F-4D97-AF65-F5344CB8AC3E}">
        <p14:creationId xmlns:p14="http://schemas.microsoft.com/office/powerpoint/2010/main" val="3516251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Tips on Presenting a Positive Image at Interviews-good Grooming</a:t>
            </a:r>
          </a:p>
        </p:txBody>
      </p:sp>
      <p:sp>
        <p:nvSpPr>
          <p:cNvPr id="3" name="TextBox 2"/>
          <p:cNvSpPr txBox="1"/>
          <p:nvPr/>
        </p:nvSpPr>
        <p:spPr>
          <a:xfrm>
            <a:off x="737443" y="2263942"/>
            <a:ext cx="7633559" cy="3139321"/>
          </a:xfrm>
          <a:prstGeom prst="rect">
            <a:avLst/>
          </a:prstGeom>
          <a:noFill/>
        </p:spPr>
        <p:txBody>
          <a:bodyPr wrap="square" rtlCol="0">
            <a:spAutoFit/>
          </a:bodyPr>
          <a:lstStyle/>
          <a:p>
            <a:r>
              <a:rPr lang="en-GB" dirty="0"/>
              <a:t>Be well groomed. This means shined shoes, manicured nails, appropriately cut and styled hair, clean shaven face, fresh-smelling breath, and clean-smelling body, scented with light deodorant. Avoid strong perfumes and colognes, as you never know how an interviewer will react to a certain scent. No matter how well you dress, if you step into the office with scuffed shoes, extend nail-bitten hands, talk with smoker's breath, and emanate offensive body odour, or reveal a head of scraggly hair, the interviewer will not take you seriously.</a:t>
            </a:r>
          </a:p>
          <a:p>
            <a:endParaRPr lang="en-GB" dirty="0"/>
          </a:p>
          <a:p>
            <a:r>
              <a:rPr lang="en-GB" dirty="0"/>
              <a:t>If appropriate carry a small, business-looking case or briefcase to your interview. In addition to serving as a case for important job-getting documents and writing paper, this adds to your professional image.</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588697" y="1593129"/>
            <a:ext cx="3147597" cy="1838228"/>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439688" y="3522518"/>
            <a:ext cx="3445614" cy="127572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8697" y="5089071"/>
            <a:ext cx="1909261" cy="1273477"/>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0681727" y="5089071"/>
            <a:ext cx="1138787" cy="1273477"/>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050444" y="5259631"/>
            <a:ext cx="1369209" cy="1305849"/>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051258" y="5137303"/>
            <a:ext cx="1477689" cy="1428177"/>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0693" y="5403263"/>
            <a:ext cx="1604045" cy="1361834"/>
          </a:xfrm>
          <a:prstGeom prst="rect">
            <a:avLst/>
          </a:prstGeom>
        </p:spPr>
      </p:pic>
    </p:spTree>
    <p:custDataLst>
      <p:tags r:id="rId1"/>
    </p:custDataLst>
    <p:extLst>
      <p:ext uri="{BB962C8B-B14F-4D97-AF65-F5344CB8AC3E}">
        <p14:creationId xmlns:p14="http://schemas.microsoft.com/office/powerpoint/2010/main" val="3641422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The Power of Body Language</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232294863"/>
              </p:ext>
            </p:extLst>
          </p:nvPr>
        </p:nvGraphicFramePr>
        <p:xfrm>
          <a:off x="5011220" y="1816095"/>
          <a:ext cx="6306814" cy="435739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973102" y="1816095"/>
            <a:ext cx="3929772" cy="2308324"/>
          </a:xfrm>
          <a:prstGeom prst="rect">
            <a:avLst/>
          </a:prstGeom>
          <a:noFill/>
        </p:spPr>
        <p:txBody>
          <a:bodyPr wrap="square" rtlCol="0">
            <a:spAutoFit/>
          </a:bodyPr>
          <a:lstStyle/>
          <a:p>
            <a:r>
              <a:rPr lang="en-GB" dirty="0"/>
              <a:t>In the first few minutes of meeting someone in person you start to form an opinion of them based on these first impressions.</a:t>
            </a:r>
          </a:p>
          <a:p>
            <a:endParaRPr lang="en-GB" dirty="0"/>
          </a:p>
          <a:p>
            <a:endParaRPr lang="en-GB" dirty="0"/>
          </a:p>
          <a:p>
            <a:endParaRPr lang="en-GB" dirty="0"/>
          </a:p>
          <a:p>
            <a:endParaRPr lang="en-GB" dirty="0"/>
          </a:p>
        </p:txBody>
      </p:sp>
      <p:sp>
        <p:nvSpPr>
          <p:cNvPr id="12" name="TextBox 11"/>
          <p:cNvSpPr txBox="1"/>
          <p:nvPr/>
        </p:nvSpPr>
        <p:spPr>
          <a:xfrm>
            <a:off x="7156581" y="6173492"/>
            <a:ext cx="4161453" cy="246221"/>
          </a:xfrm>
          <a:prstGeom prst="rect">
            <a:avLst/>
          </a:prstGeom>
          <a:noFill/>
        </p:spPr>
        <p:txBody>
          <a:bodyPr wrap="square" rtlCol="0">
            <a:spAutoFit/>
          </a:bodyPr>
          <a:lstStyle/>
          <a:p>
            <a:pPr algn="r"/>
            <a:r>
              <a:rPr lang="en-GB" sz="1000" dirty="0">
                <a:solidFill>
                  <a:schemeClr val="accent4">
                    <a:lumMod val="75000"/>
                  </a:schemeClr>
                </a:solidFill>
              </a:rPr>
              <a:t>Adapted from research by social psychologist Albert </a:t>
            </a:r>
            <a:r>
              <a:rPr lang="en-GB" sz="1000" dirty="0" err="1">
                <a:solidFill>
                  <a:schemeClr val="accent4">
                    <a:lumMod val="75000"/>
                  </a:schemeClr>
                </a:solidFill>
              </a:rPr>
              <a:t>Mehrabian</a:t>
            </a:r>
            <a:endParaRPr lang="en-GB" sz="1000" dirty="0">
              <a:solidFill>
                <a:schemeClr val="accent4">
                  <a:lumMod val="75000"/>
                </a:schemeClr>
              </a:solidFill>
            </a:endParaRPr>
          </a:p>
        </p:txBody>
      </p:sp>
      <p:sp>
        <p:nvSpPr>
          <p:cNvPr id="13" name="Rectangle 12"/>
          <p:cNvSpPr/>
          <p:nvPr/>
        </p:nvSpPr>
        <p:spPr>
          <a:xfrm>
            <a:off x="944505" y="3255936"/>
            <a:ext cx="3796086" cy="1200329"/>
          </a:xfrm>
          <a:prstGeom prst="rect">
            <a:avLst/>
          </a:prstGeom>
        </p:spPr>
        <p:txBody>
          <a:bodyPr wrap="square">
            <a:spAutoFit/>
          </a:bodyPr>
          <a:lstStyle/>
          <a:p>
            <a:r>
              <a:rPr lang="en-GB" dirty="0">
                <a:solidFill>
                  <a:srgbClr val="7EA8B4"/>
                </a:solidFill>
              </a:rPr>
              <a:t>Question: What information are you missing if you have an interview on the telephone compared to a face to face interview?</a:t>
            </a:r>
          </a:p>
        </p:txBody>
      </p:sp>
      <p:sp>
        <p:nvSpPr>
          <p:cNvPr id="15" name="TextBox 14"/>
          <p:cNvSpPr txBox="1"/>
          <p:nvPr/>
        </p:nvSpPr>
        <p:spPr>
          <a:xfrm>
            <a:off x="969225" y="4700766"/>
            <a:ext cx="3742734" cy="1477328"/>
          </a:xfrm>
          <a:prstGeom prst="rect">
            <a:avLst/>
          </a:prstGeom>
          <a:noFill/>
        </p:spPr>
        <p:txBody>
          <a:bodyPr wrap="square" rtlCol="0">
            <a:spAutoFit/>
          </a:bodyPr>
          <a:lstStyle/>
          <a:p>
            <a:r>
              <a:rPr lang="en-GB" dirty="0"/>
              <a:t>We use body language every day to communicate information about ourselves and to get what we want from other people. But…</a:t>
            </a:r>
          </a:p>
          <a:p>
            <a:r>
              <a:rPr lang="en-GB" dirty="0"/>
              <a:t>We are often not aware of it!</a:t>
            </a:r>
          </a:p>
        </p:txBody>
      </p:sp>
    </p:spTree>
    <p:custDataLst>
      <p:tags r:id="rId1"/>
    </p:custDataLst>
    <p:extLst>
      <p:ext uri="{BB962C8B-B14F-4D97-AF65-F5344CB8AC3E}">
        <p14:creationId xmlns:p14="http://schemas.microsoft.com/office/powerpoint/2010/main" val="372489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The Power of Body Language</a:t>
            </a:r>
          </a:p>
        </p:txBody>
      </p:sp>
      <p:sp>
        <p:nvSpPr>
          <p:cNvPr id="9" name="TextBox 8"/>
          <p:cNvSpPr txBox="1"/>
          <p:nvPr/>
        </p:nvSpPr>
        <p:spPr>
          <a:xfrm>
            <a:off x="1024128" y="2999232"/>
            <a:ext cx="9815805" cy="1015663"/>
          </a:xfrm>
          <a:prstGeom prst="rect">
            <a:avLst/>
          </a:prstGeom>
          <a:noFill/>
        </p:spPr>
        <p:txBody>
          <a:bodyPr wrap="square" rtlCol="0">
            <a:spAutoFit/>
          </a:bodyPr>
          <a:lstStyle/>
          <a:p>
            <a:pPr algn="ctr"/>
            <a:r>
              <a:rPr lang="en-GB" sz="6000" dirty="0">
                <a:solidFill>
                  <a:srgbClr val="7EA8B4"/>
                </a:solidFill>
              </a:rPr>
              <a:t>ICEBREAKER ACTIVITY</a:t>
            </a:r>
          </a:p>
        </p:txBody>
      </p:sp>
    </p:spTree>
    <p:custDataLst>
      <p:tags r:id="rId1"/>
    </p:custDataLst>
    <p:extLst>
      <p:ext uri="{BB962C8B-B14F-4D97-AF65-F5344CB8AC3E}">
        <p14:creationId xmlns:p14="http://schemas.microsoft.com/office/powerpoint/2010/main" val="1303922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3 Brain's</a:t>
            </a:r>
          </a:p>
        </p:txBody>
      </p:sp>
      <p:grpSp>
        <p:nvGrpSpPr>
          <p:cNvPr id="10" name="Group 9"/>
          <p:cNvGrpSpPr/>
          <p:nvPr/>
        </p:nvGrpSpPr>
        <p:grpSpPr>
          <a:xfrm>
            <a:off x="5604498" y="2388165"/>
            <a:ext cx="6300878" cy="3678216"/>
            <a:chOff x="4964031" y="1565031"/>
            <a:chExt cx="6300878" cy="3678216"/>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96420" y="1993964"/>
              <a:ext cx="5948909" cy="3249283"/>
            </a:xfrm>
            <a:prstGeom prst="rect">
              <a:avLst/>
            </a:prstGeom>
          </p:spPr>
        </p:pic>
        <p:sp>
          <p:nvSpPr>
            <p:cNvPr id="7" name="TextBox 6"/>
            <p:cNvSpPr txBox="1"/>
            <p:nvPr/>
          </p:nvSpPr>
          <p:spPr>
            <a:xfrm>
              <a:off x="7929002" y="1565031"/>
              <a:ext cx="3335907" cy="677108"/>
            </a:xfrm>
            <a:prstGeom prst="rect">
              <a:avLst/>
            </a:prstGeom>
            <a:noFill/>
          </p:spPr>
          <p:txBody>
            <a:bodyPr wrap="square" rtlCol="0">
              <a:spAutoFit/>
            </a:bodyPr>
            <a:lstStyle/>
            <a:p>
              <a:pPr algn="r"/>
              <a:r>
                <a:rPr lang="en-GB" sz="2000" b="1" dirty="0">
                  <a:solidFill>
                    <a:srgbClr val="A36D75"/>
                  </a:solidFill>
                </a:rPr>
                <a:t>EMOTION &amp; MOTIVATION</a:t>
              </a:r>
            </a:p>
            <a:p>
              <a:pPr algn="r"/>
              <a:r>
                <a:rPr lang="en-GB" dirty="0">
                  <a:solidFill>
                    <a:srgbClr val="A36D75"/>
                  </a:solidFill>
                </a:rPr>
                <a:t>LIMIC BRAIN</a:t>
              </a:r>
            </a:p>
          </p:txBody>
        </p:sp>
        <p:sp>
          <p:nvSpPr>
            <p:cNvPr id="8" name="TextBox 7"/>
            <p:cNvSpPr txBox="1"/>
            <p:nvPr/>
          </p:nvSpPr>
          <p:spPr>
            <a:xfrm>
              <a:off x="6175130" y="4058835"/>
              <a:ext cx="3335907" cy="677108"/>
            </a:xfrm>
            <a:prstGeom prst="rect">
              <a:avLst/>
            </a:prstGeom>
            <a:noFill/>
          </p:spPr>
          <p:txBody>
            <a:bodyPr wrap="square" rtlCol="0">
              <a:spAutoFit/>
            </a:bodyPr>
            <a:lstStyle/>
            <a:p>
              <a:r>
                <a:rPr lang="en-GB" sz="2000" b="1" dirty="0">
                  <a:solidFill>
                    <a:srgbClr val="AB9974"/>
                  </a:solidFill>
                </a:rPr>
                <a:t>INSTINCTS</a:t>
              </a:r>
            </a:p>
            <a:p>
              <a:r>
                <a:rPr lang="en-GB" dirty="0">
                  <a:solidFill>
                    <a:srgbClr val="AB9974"/>
                  </a:solidFill>
                </a:rPr>
                <a:t>REPTILIAN BRAIN</a:t>
              </a:r>
            </a:p>
          </p:txBody>
        </p:sp>
        <p:sp>
          <p:nvSpPr>
            <p:cNvPr id="9" name="TextBox 8"/>
            <p:cNvSpPr txBox="1"/>
            <p:nvPr/>
          </p:nvSpPr>
          <p:spPr>
            <a:xfrm>
              <a:off x="4964031" y="1565031"/>
              <a:ext cx="3335907" cy="677108"/>
            </a:xfrm>
            <a:prstGeom prst="rect">
              <a:avLst/>
            </a:prstGeom>
            <a:noFill/>
          </p:spPr>
          <p:txBody>
            <a:bodyPr wrap="square" rtlCol="0">
              <a:spAutoFit/>
            </a:bodyPr>
            <a:lstStyle/>
            <a:p>
              <a:r>
                <a:rPr lang="en-GB" sz="2000" b="1" dirty="0">
                  <a:solidFill>
                    <a:srgbClr val="7EA8B4"/>
                  </a:solidFill>
                </a:rPr>
                <a:t>DECISION MAKING</a:t>
              </a:r>
            </a:p>
            <a:p>
              <a:r>
                <a:rPr lang="en-GB" dirty="0">
                  <a:solidFill>
                    <a:srgbClr val="7EA8B4"/>
                  </a:solidFill>
                </a:rPr>
                <a:t>NEO-CORTEX</a:t>
              </a:r>
            </a:p>
          </p:txBody>
        </p:sp>
      </p:grpSp>
      <p:sp>
        <p:nvSpPr>
          <p:cNvPr id="12" name="TextBox 11"/>
          <p:cNvSpPr txBox="1"/>
          <p:nvPr/>
        </p:nvSpPr>
        <p:spPr>
          <a:xfrm>
            <a:off x="1051963" y="1837835"/>
            <a:ext cx="4285147" cy="4247317"/>
          </a:xfrm>
          <a:prstGeom prst="rect">
            <a:avLst/>
          </a:prstGeom>
          <a:noFill/>
        </p:spPr>
        <p:txBody>
          <a:bodyPr wrap="square" rtlCol="0">
            <a:spAutoFit/>
          </a:bodyPr>
          <a:lstStyle/>
          <a:p>
            <a:r>
              <a:rPr lang="en-GB" dirty="0"/>
              <a:t>It is believed we actually have 3 brains in 1:</a:t>
            </a:r>
          </a:p>
          <a:p>
            <a:endParaRPr lang="en-GB" dirty="0"/>
          </a:p>
          <a:p>
            <a:r>
              <a:rPr lang="en-GB" b="1" dirty="0">
                <a:solidFill>
                  <a:schemeClr val="accent4">
                    <a:lumMod val="75000"/>
                  </a:schemeClr>
                </a:solidFill>
              </a:rPr>
              <a:t>THE REPTITLIAN BRAIN: </a:t>
            </a:r>
            <a:r>
              <a:rPr lang="en-GB" dirty="0"/>
              <a:t>Responsible for basic survival needs e.g. hunger, temperature control, ‘fight or flight’ fear responses.</a:t>
            </a:r>
          </a:p>
          <a:p>
            <a:endParaRPr lang="en-GB" dirty="0"/>
          </a:p>
          <a:p>
            <a:r>
              <a:rPr lang="en-GB" b="1" dirty="0">
                <a:solidFill>
                  <a:srgbClr val="A36D75"/>
                </a:solidFill>
              </a:rPr>
              <a:t>LIMBIC BRAIN: </a:t>
            </a:r>
            <a:r>
              <a:rPr lang="en-GB" dirty="0"/>
              <a:t>We share this other mammals such as horses, dogs and cats. This brain is responsible for feelings and emotions.</a:t>
            </a:r>
          </a:p>
          <a:p>
            <a:endParaRPr lang="en-GB" b="1" dirty="0"/>
          </a:p>
          <a:p>
            <a:r>
              <a:rPr lang="en-GB" b="1" dirty="0">
                <a:solidFill>
                  <a:srgbClr val="7EA8B4"/>
                </a:solidFill>
              </a:rPr>
              <a:t>NEO-CORTEX: </a:t>
            </a:r>
            <a:r>
              <a:rPr lang="en-GB" dirty="0"/>
              <a:t>This is the largest layer, sometimes known as the ‘higher brain’. This brain allows us to rationalize and use logic to make decisions. </a:t>
            </a:r>
          </a:p>
        </p:txBody>
      </p:sp>
    </p:spTree>
    <p:custDataLst>
      <p:tags r:id="rId1"/>
    </p:custDataLst>
    <p:extLst>
      <p:ext uri="{BB962C8B-B14F-4D97-AF65-F5344CB8AC3E}">
        <p14:creationId xmlns:p14="http://schemas.microsoft.com/office/powerpoint/2010/main" val="1041231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ROLE OF OUR PREHISTORIC BRAINS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648" y="1979148"/>
            <a:ext cx="9235334" cy="4333899"/>
          </a:xfrm>
          <a:prstGeom prst="rect">
            <a:avLst/>
          </a:prstGeom>
        </p:spPr>
      </p:pic>
      <p:sp>
        <p:nvSpPr>
          <p:cNvPr id="5" name="Cloud 4"/>
          <p:cNvSpPr/>
          <p:nvPr/>
        </p:nvSpPr>
        <p:spPr>
          <a:xfrm>
            <a:off x="6464315" y="2481444"/>
            <a:ext cx="3070747" cy="1144997"/>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FIGHT!!!!</a:t>
            </a:r>
          </a:p>
        </p:txBody>
      </p:sp>
      <p:sp>
        <p:nvSpPr>
          <p:cNvPr id="11" name="Cloud 10"/>
          <p:cNvSpPr/>
          <p:nvPr/>
        </p:nvSpPr>
        <p:spPr>
          <a:xfrm>
            <a:off x="1433015" y="3053942"/>
            <a:ext cx="1637732" cy="1144997"/>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No way! I’m out of here!</a:t>
            </a: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610628" y="585216"/>
            <a:ext cx="1956092" cy="1906877"/>
          </a:xfrm>
          <a:prstGeom prst="ellipse">
            <a:avLst/>
          </a:prstGeom>
          <a:ln w="63500" cap="rnd">
            <a:solidFill>
              <a:schemeClr val="bg1">
                <a:lumMod val="65000"/>
              </a:schemeClr>
            </a:solidFill>
          </a:ln>
          <a:effectLst>
            <a:outerShdw blurRad="381000" dist="292100" dir="5400000" sx="-80000" sy="-18000" rotWithShape="0">
              <a:srgbClr val="000000">
                <a:alpha val="22000"/>
              </a:srgbClr>
            </a:outerShdw>
          </a:effectLst>
        </p:spPr>
      </p:pic>
    </p:spTree>
    <p:custDataLst>
      <p:tags r:id="rId1"/>
    </p:custDataLst>
    <p:extLst>
      <p:ext uri="{BB962C8B-B14F-4D97-AF65-F5344CB8AC3E}">
        <p14:creationId xmlns:p14="http://schemas.microsoft.com/office/powerpoint/2010/main" val="1676872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Body Language Elements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724" y="514340"/>
            <a:ext cx="6810077" cy="3812163"/>
          </a:xfrm>
          <a:prstGeom prst="rect">
            <a:avLst/>
          </a:prstGeom>
          <a:effectLst>
            <a:outerShdw blurRad="76200" dir="13500000" sy="23000" kx="1200000" algn="br" rotWithShape="0">
              <a:prstClr val="black">
                <a:alpha val="20000"/>
              </a:prstClr>
            </a:outerShdw>
          </a:effectLst>
        </p:spPr>
      </p:pic>
    </p:spTree>
    <p:custDataLst>
      <p:tags r:id="rId1"/>
    </p:custDataLst>
    <p:extLst>
      <p:ext uri="{BB962C8B-B14F-4D97-AF65-F5344CB8AC3E}">
        <p14:creationId xmlns:p14="http://schemas.microsoft.com/office/powerpoint/2010/main" val="219549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4000" dirty="0"/>
              <a:t>Recognising if someone is interested in you</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52" y="1833372"/>
            <a:ext cx="2033016" cy="3048000"/>
          </a:xfrm>
          <a:prstGeom prst="rect">
            <a:avLst/>
          </a:prstGeom>
          <a:ln>
            <a:solidFill>
              <a:schemeClr val="bg1">
                <a:lumMod val="65000"/>
              </a:schemeClr>
            </a:solidFill>
          </a:ln>
        </p:spPr>
      </p:pic>
      <p:sp>
        <p:nvSpPr>
          <p:cNvPr id="8" name="Rectangle 7"/>
          <p:cNvSpPr/>
          <p:nvPr/>
        </p:nvSpPr>
        <p:spPr>
          <a:xfrm>
            <a:off x="811911" y="4990445"/>
            <a:ext cx="2155698" cy="1384995"/>
          </a:xfrm>
          <a:prstGeom prst="rect">
            <a:avLst/>
          </a:prstGeom>
        </p:spPr>
        <p:txBody>
          <a:bodyPr wrap="square">
            <a:spAutoFit/>
          </a:bodyPr>
          <a:lstStyle/>
          <a:p>
            <a:pPr algn="ctr"/>
            <a:r>
              <a:rPr lang="en-GB" sz="1400" dirty="0"/>
              <a:t>Making eye contact at least 60% of the time</a:t>
            </a:r>
          </a:p>
          <a:p>
            <a:pPr algn="ctr"/>
            <a:endParaRPr lang="en-GB" sz="1400" dirty="0"/>
          </a:p>
          <a:p>
            <a:pPr algn="ctr"/>
            <a:r>
              <a:rPr lang="en-GB" sz="1400" dirty="0"/>
              <a:t>Eyes wide open</a:t>
            </a:r>
          </a:p>
          <a:p>
            <a:pPr algn="ctr"/>
            <a:endParaRPr lang="en-GB" sz="1400" dirty="0"/>
          </a:p>
          <a:p>
            <a:pPr algn="ctr"/>
            <a:r>
              <a:rPr lang="en-GB" sz="1400" dirty="0"/>
              <a:t>Smiling frequently</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03270" y="1833372"/>
            <a:ext cx="1987826" cy="3048000"/>
          </a:xfrm>
          <a:prstGeom prst="rect">
            <a:avLst/>
          </a:prstGeom>
          <a:ln>
            <a:solidFill>
              <a:schemeClr val="bg1">
                <a:lumMod val="65000"/>
              </a:schemeClr>
            </a:solidFill>
          </a:ln>
        </p:spPr>
      </p:pic>
      <p:sp>
        <p:nvSpPr>
          <p:cNvPr id="10" name="TextBox 9"/>
          <p:cNvSpPr txBox="1"/>
          <p:nvPr/>
        </p:nvSpPr>
        <p:spPr>
          <a:xfrm>
            <a:off x="3303270" y="4990445"/>
            <a:ext cx="1987826" cy="1384995"/>
          </a:xfrm>
          <a:prstGeom prst="rect">
            <a:avLst/>
          </a:prstGeom>
          <a:noFill/>
        </p:spPr>
        <p:txBody>
          <a:bodyPr wrap="square" rtlCol="0">
            <a:spAutoFit/>
          </a:bodyPr>
          <a:lstStyle/>
          <a:p>
            <a:pPr algn="ctr"/>
            <a:r>
              <a:rPr lang="en-GB" sz="1400" dirty="0"/>
              <a:t>Leaning forward</a:t>
            </a:r>
          </a:p>
          <a:p>
            <a:pPr algn="ctr"/>
            <a:endParaRPr lang="en-GB" sz="1400" dirty="0"/>
          </a:p>
          <a:p>
            <a:pPr algn="ctr"/>
            <a:r>
              <a:rPr lang="en-GB" sz="1400" i="1" dirty="0"/>
              <a:t>If their hand is touching the lower part of the face this can mean they are evaluating</a:t>
            </a: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543550" y="1833372"/>
            <a:ext cx="3291840" cy="3048000"/>
          </a:xfrm>
          <a:prstGeom prst="rect">
            <a:avLst/>
          </a:prstGeom>
          <a:ln>
            <a:solidFill>
              <a:schemeClr val="bg1">
                <a:lumMod val="65000"/>
              </a:schemeClr>
            </a:solidFill>
          </a:ln>
        </p:spPr>
      </p:pic>
      <p:sp>
        <p:nvSpPr>
          <p:cNvPr id="12" name="Rectangle 11"/>
          <p:cNvSpPr/>
          <p:nvPr/>
        </p:nvSpPr>
        <p:spPr>
          <a:xfrm>
            <a:off x="5543550" y="4990445"/>
            <a:ext cx="3291840" cy="1384995"/>
          </a:xfrm>
          <a:prstGeom prst="rect">
            <a:avLst/>
          </a:prstGeom>
        </p:spPr>
        <p:txBody>
          <a:bodyPr wrap="square">
            <a:spAutoFit/>
          </a:bodyPr>
          <a:lstStyle/>
          <a:p>
            <a:pPr algn="ctr"/>
            <a:r>
              <a:rPr lang="en-GB" sz="1400" dirty="0"/>
              <a:t>Their arms are open</a:t>
            </a:r>
          </a:p>
          <a:p>
            <a:pPr algn="ctr"/>
            <a:endParaRPr lang="en-GB" sz="1400" dirty="0"/>
          </a:p>
          <a:p>
            <a:pPr algn="ctr"/>
            <a:r>
              <a:rPr lang="en-GB" sz="1400" dirty="0"/>
              <a:t>Their head is inclined forward</a:t>
            </a:r>
          </a:p>
          <a:p>
            <a:pPr algn="ctr"/>
            <a:endParaRPr lang="en-GB" sz="1400" dirty="0"/>
          </a:p>
          <a:p>
            <a:pPr algn="ctr"/>
            <a:r>
              <a:rPr lang="en-GB" sz="1400" dirty="0"/>
              <a:t>Any head movements that resemble nodding</a:t>
            </a:r>
          </a:p>
        </p:txBody>
      </p:sp>
      <p:sp>
        <p:nvSpPr>
          <p:cNvPr id="13" name="Arc 12"/>
          <p:cNvSpPr/>
          <p:nvPr/>
        </p:nvSpPr>
        <p:spPr>
          <a:xfrm rot="10302163">
            <a:off x="6669387" y="1869695"/>
            <a:ext cx="1040167" cy="1753729"/>
          </a:xfrm>
          <a:prstGeom prst="arc">
            <a:avLst>
              <a:gd name="adj1" fmla="val 18226655"/>
              <a:gd name="adj2" fmla="val 0"/>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157593" y="1833372"/>
            <a:ext cx="1895707" cy="3048000"/>
          </a:xfrm>
          <a:prstGeom prst="rect">
            <a:avLst/>
          </a:prstGeom>
          <a:noFill/>
          <a:ln>
            <a:solidFill>
              <a:schemeClr val="bg1">
                <a:lumMod val="65000"/>
              </a:schemeClr>
            </a:solidFill>
          </a:ln>
        </p:spPr>
      </p:pic>
      <p:sp>
        <p:nvSpPr>
          <p:cNvPr id="15" name="Rectangle 14"/>
          <p:cNvSpPr/>
          <p:nvPr/>
        </p:nvSpPr>
        <p:spPr>
          <a:xfrm>
            <a:off x="9087844" y="4997410"/>
            <a:ext cx="2477315" cy="1384995"/>
          </a:xfrm>
          <a:prstGeom prst="rect">
            <a:avLst/>
          </a:prstGeom>
        </p:spPr>
        <p:txBody>
          <a:bodyPr wrap="square">
            <a:spAutoFit/>
          </a:bodyPr>
          <a:lstStyle/>
          <a:p>
            <a:pPr algn="ctr"/>
            <a:r>
              <a:rPr lang="en-GB" sz="1400" dirty="0"/>
              <a:t>If they unbutton their jacket it’s a sign of friendliness and willingness to work with you</a:t>
            </a:r>
          </a:p>
          <a:p>
            <a:pPr algn="ctr"/>
            <a:endParaRPr lang="en-GB" sz="1400" dirty="0"/>
          </a:p>
          <a:p>
            <a:pPr algn="ctr"/>
            <a:r>
              <a:rPr lang="en-GB" sz="1400" dirty="0"/>
              <a:t>Feet pointing towards you</a:t>
            </a:r>
          </a:p>
          <a:p>
            <a:pPr algn="ctr"/>
            <a:endParaRPr lang="en-GB" sz="1400" dirty="0"/>
          </a:p>
        </p:txBody>
      </p:sp>
    </p:spTree>
    <p:custDataLst>
      <p:tags r:id="rId1"/>
    </p:custDataLst>
    <p:extLst>
      <p:ext uri="{BB962C8B-B14F-4D97-AF65-F5344CB8AC3E}">
        <p14:creationId xmlns:p14="http://schemas.microsoft.com/office/powerpoint/2010/main" val="3113257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4000" dirty="0"/>
              <a:t>So who do you think is interested and who is bored?</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471229" y="2176269"/>
            <a:ext cx="1635945" cy="2999233"/>
          </a:xfrm>
          <a:prstGeom prst="rect">
            <a:avLst/>
          </a:prstGeom>
          <a:ln>
            <a:solidFill>
              <a:schemeClr val="bg1">
                <a:lumMod val="65000"/>
              </a:schemeClr>
            </a:solidFill>
          </a:ln>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14578" y="2212140"/>
            <a:ext cx="2042160" cy="2999233"/>
          </a:xfrm>
          <a:prstGeom prst="rect">
            <a:avLst/>
          </a:prstGeom>
          <a:ln>
            <a:solidFill>
              <a:schemeClr val="bg1">
                <a:lumMod val="65000"/>
              </a:schemeClr>
            </a:solidFill>
          </a:ln>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939459" y="2190186"/>
            <a:ext cx="1801437" cy="3048586"/>
          </a:xfrm>
          <a:prstGeom prst="rect">
            <a:avLst/>
          </a:prstGeom>
          <a:ln>
            <a:solidFill>
              <a:schemeClr val="bg1">
                <a:lumMod val="65000"/>
              </a:schemeClr>
            </a:solidFill>
          </a:ln>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656"/>
          <a:stretch/>
        </p:blipFill>
        <p:spPr>
          <a:xfrm>
            <a:off x="3200538" y="2212138"/>
            <a:ext cx="1853184" cy="2999233"/>
          </a:xfrm>
          <a:prstGeom prst="rect">
            <a:avLst/>
          </a:prstGeom>
          <a:ln>
            <a:solidFill>
              <a:schemeClr val="bg1">
                <a:lumMod val="65000"/>
              </a:schemeClr>
            </a:solidFill>
          </a:ln>
        </p:spPr>
      </p:pic>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571163" y="2184739"/>
            <a:ext cx="1904307" cy="3054033"/>
          </a:xfrm>
          <a:prstGeom prst="rect">
            <a:avLst/>
          </a:prstGeom>
          <a:ln>
            <a:solidFill>
              <a:schemeClr val="bg1">
                <a:lumMod val="65000"/>
              </a:schemeClr>
            </a:solidFill>
          </a:ln>
        </p:spPr>
      </p:pic>
      <p:sp>
        <p:nvSpPr>
          <p:cNvPr id="18" name="TextBox 17"/>
          <p:cNvSpPr txBox="1"/>
          <p:nvPr/>
        </p:nvSpPr>
        <p:spPr>
          <a:xfrm>
            <a:off x="1450467" y="5291381"/>
            <a:ext cx="770382" cy="461665"/>
          </a:xfrm>
          <a:prstGeom prst="rect">
            <a:avLst/>
          </a:prstGeom>
          <a:noFill/>
        </p:spPr>
        <p:txBody>
          <a:bodyPr wrap="square" rtlCol="0">
            <a:spAutoFit/>
          </a:bodyPr>
          <a:lstStyle/>
          <a:p>
            <a:r>
              <a:rPr lang="en-GB" sz="2400" dirty="0"/>
              <a:t>A</a:t>
            </a:r>
          </a:p>
        </p:txBody>
      </p:sp>
      <p:sp>
        <p:nvSpPr>
          <p:cNvPr id="19" name="TextBox 18"/>
          <p:cNvSpPr txBox="1"/>
          <p:nvPr/>
        </p:nvSpPr>
        <p:spPr>
          <a:xfrm>
            <a:off x="3923157" y="5255511"/>
            <a:ext cx="770382" cy="461665"/>
          </a:xfrm>
          <a:prstGeom prst="rect">
            <a:avLst/>
          </a:prstGeom>
          <a:noFill/>
        </p:spPr>
        <p:txBody>
          <a:bodyPr wrap="square" rtlCol="0">
            <a:spAutoFit/>
          </a:bodyPr>
          <a:lstStyle/>
          <a:p>
            <a:r>
              <a:rPr lang="en-GB" sz="2400" dirty="0"/>
              <a:t>B</a:t>
            </a:r>
          </a:p>
        </p:txBody>
      </p:sp>
      <p:sp>
        <p:nvSpPr>
          <p:cNvPr id="20" name="TextBox 19"/>
          <p:cNvSpPr txBox="1"/>
          <p:nvPr/>
        </p:nvSpPr>
        <p:spPr>
          <a:xfrm>
            <a:off x="6129147" y="5255511"/>
            <a:ext cx="770382" cy="461665"/>
          </a:xfrm>
          <a:prstGeom prst="rect">
            <a:avLst/>
          </a:prstGeom>
          <a:noFill/>
        </p:spPr>
        <p:txBody>
          <a:bodyPr wrap="square" rtlCol="0">
            <a:spAutoFit/>
          </a:bodyPr>
          <a:lstStyle/>
          <a:p>
            <a:r>
              <a:rPr lang="en-GB" sz="2400" dirty="0"/>
              <a:t>C</a:t>
            </a:r>
          </a:p>
        </p:txBody>
      </p:sp>
      <p:sp>
        <p:nvSpPr>
          <p:cNvPr id="21" name="TextBox 20"/>
          <p:cNvSpPr txBox="1"/>
          <p:nvPr/>
        </p:nvSpPr>
        <p:spPr>
          <a:xfrm>
            <a:off x="8335137" y="5255511"/>
            <a:ext cx="770382" cy="461665"/>
          </a:xfrm>
          <a:prstGeom prst="rect">
            <a:avLst/>
          </a:prstGeom>
          <a:noFill/>
        </p:spPr>
        <p:txBody>
          <a:bodyPr wrap="square" rtlCol="0">
            <a:spAutoFit/>
          </a:bodyPr>
          <a:lstStyle/>
          <a:p>
            <a:r>
              <a:rPr lang="en-GB" sz="2400" dirty="0"/>
              <a:t>D</a:t>
            </a:r>
          </a:p>
        </p:txBody>
      </p:sp>
      <p:sp>
        <p:nvSpPr>
          <p:cNvPr id="22" name="TextBox 21"/>
          <p:cNvSpPr txBox="1"/>
          <p:nvPr/>
        </p:nvSpPr>
        <p:spPr>
          <a:xfrm>
            <a:off x="10690479" y="5238772"/>
            <a:ext cx="770382" cy="461665"/>
          </a:xfrm>
          <a:prstGeom prst="rect">
            <a:avLst/>
          </a:prstGeom>
          <a:noFill/>
        </p:spPr>
        <p:txBody>
          <a:bodyPr wrap="square" rtlCol="0">
            <a:spAutoFit/>
          </a:bodyPr>
          <a:lstStyle/>
          <a:p>
            <a:r>
              <a:rPr lang="en-GB" sz="2400" dirty="0"/>
              <a:t>E</a:t>
            </a:r>
          </a:p>
        </p:txBody>
      </p:sp>
      <p:grpSp>
        <p:nvGrpSpPr>
          <p:cNvPr id="28" name="Group 27"/>
          <p:cNvGrpSpPr/>
          <p:nvPr/>
        </p:nvGrpSpPr>
        <p:grpSpPr>
          <a:xfrm>
            <a:off x="2264757" y="4556525"/>
            <a:ext cx="9526865" cy="698986"/>
            <a:chOff x="2264757" y="4556525"/>
            <a:chExt cx="9526865" cy="698986"/>
          </a:xfrm>
        </p:grpSpPr>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8905" y="4600665"/>
              <a:ext cx="679396" cy="654846"/>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0675" y="4556525"/>
              <a:ext cx="679396" cy="654846"/>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4757" y="4600716"/>
              <a:ext cx="507891" cy="574786"/>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0132" y="4640695"/>
              <a:ext cx="507891" cy="57478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83731" y="4680725"/>
              <a:ext cx="507891" cy="574786"/>
            </a:xfrm>
            <a:prstGeom prst="rect">
              <a:avLst/>
            </a:prstGeom>
          </p:spPr>
        </p:pic>
      </p:grpSp>
    </p:spTree>
    <p:custDataLst>
      <p:tags r:id="rId1"/>
    </p:custDataLst>
    <p:extLst>
      <p:ext uri="{BB962C8B-B14F-4D97-AF65-F5344CB8AC3E}">
        <p14:creationId xmlns:p14="http://schemas.microsoft.com/office/powerpoint/2010/main" val="29352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INTEGRAL" val="JptKkINP"/>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735</TotalTime>
  <Words>2115</Words>
  <Application>Microsoft Office PowerPoint</Application>
  <PresentationFormat>Widescreen</PresentationFormat>
  <Paragraphs>308</Paragraphs>
  <Slides>26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Calibri</vt:lpstr>
      <vt:lpstr>Tw Cen MT</vt:lpstr>
      <vt:lpstr>Tw Cen MT Condensed</vt:lpstr>
      <vt:lpstr>Wingdings</vt:lpstr>
      <vt:lpstr>Wingdings 3</vt:lpstr>
      <vt:lpstr>Integral</vt:lpstr>
      <vt:lpstr>Body Language &amp;  PRESENTING a POSTIVE IMAGE</vt:lpstr>
      <vt:lpstr>Objectives</vt:lpstr>
      <vt:lpstr>The Power of Body Language</vt:lpstr>
      <vt:lpstr>The Power of Body Language</vt:lpstr>
      <vt:lpstr>The 3 Brain's</vt:lpstr>
      <vt:lpstr>The ROLE OF OUR PREHISTORIC BRAINS</vt:lpstr>
      <vt:lpstr>Body Language Elements</vt:lpstr>
      <vt:lpstr>Recognising if someone is interested in you</vt:lpstr>
      <vt:lpstr>So who do you think is interested and who is bored?</vt:lpstr>
      <vt:lpstr>SIGNS OF FRUSTRATION</vt:lpstr>
      <vt:lpstr>SIGNS OF FEELING DEFENSIVE</vt:lpstr>
      <vt:lpstr>SIGNS OF FEELING excitement &amp; Interest</vt:lpstr>
      <vt:lpstr>INDICATORS OF CONFIDENCE AUTHORITY &amp; POWER</vt:lpstr>
      <vt:lpstr>SIGNS OF NERVOUSNESS AND TENSION</vt:lpstr>
      <vt:lpstr>SPOTTING WHEN SOMEONE IS LYING</vt:lpstr>
      <vt:lpstr>INDICATORS WHEN SOMEONE COULD BE LYING</vt:lpstr>
      <vt:lpstr>Lying Eyes</vt:lpstr>
      <vt:lpstr>Body Language Gestures</vt:lpstr>
      <vt:lpstr>BUILDING RAPPORT</vt:lpstr>
      <vt:lpstr>BUILDING RAPPORT</vt:lpstr>
      <vt:lpstr>MIRRORING</vt:lpstr>
      <vt:lpstr>MIRRORING</vt:lpstr>
      <vt:lpstr>PRESENTING A POSTIVE IMAGE AND YOUR PERSONAL BRAND</vt:lpstr>
      <vt:lpstr>Tips on Presenting a Positive Image at Interviews</vt:lpstr>
      <vt:lpstr>Tips on Presenting a Positive Image at Interviews-BE Appropriate</vt:lpstr>
      <vt:lpstr>Tips on Presenting a Positive Image at Interviews-good Grooming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David Powell</dc:creator>
  <cp:lastModifiedBy>Pete Stevens</cp:lastModifiedBy>
  <cp:revision>68</cp:revision>
  <dcterms:created xsi:type="dcterms:W3CDTF">2017-12-19T15:29:47Z</dcterms:created>
  <dcterms:modified xsi:type="dcterms:W3CDTF">2018-07-17T01:49:58Z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764A306A-EE9E-483F-9388-D494C5A6E4F8</vt:lpwstr>
  </property>
  <property fmtid="{D5CDD505-2E9C-101B-9397-08002B2CF9AE}" pid="3" name="ArticulatePath">
    <vt:lpwstr>Migreat ppt TEMPLATE</vt:lpwstr>
  </property>
</Properties>
</file>